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77" r:id="rId1"/>
  </p:sldMasterIdLst>
  <p:notesMasterIdLst>
    <p:notesMasterId r:id="rId35"/>
  </p:notesMasterIdLst>
  <p:sldIdLst>
    <p:sldId id="256" r:id="rId2"/>
    <p:sldId id="257" r:id="rId3"/>
    <p:sldId id="258" r:id="rId4"/>
    <p:sldId id="259" r:id="rId5"/>
    <p:sldId id="299" r:id="rId6"/>
    <p:sldId id="262" r:id="rId7"/>
    <p:sldId id="300" r:id="rId8"/>
    <p:sldId id="301" r:id="rId9"/>
    <p:sldId id="302" r:id="rId10"/>
    <p:sldId id="260" r:id="rId11"/>
    <p:sldId id="304" r:id="rId12"/>
    <p:sldId id="267" r:id="rId13"/>
    <p:sldId id="306" r:id="rId14"/>
    <p:sldId id="307" r:id="rId15"/>
    <p:sldId id="320" r:id="rId16"/>
    <p:sldId id="321" r:id="rId17"/>
    <p:sldId id="322" r:id="rId18"/>
    <p:sldId id="308" r:id="rId19"/>
    <p:sldId id="315" r:id="rId20"/>
    <p:sldId id="309" r:id="rId21"/>
    <p:sldId id="310" r:id="rId22"/>
    <p:sldId id="261" r:id="rId23"/>
    <p:sldId id="312" r:id="rId24"/>
    <p:sldId id="317" r:id="rId25"/>
    <p:sldId id="318" r:id="rId26"/>
    <p:sldId id="311" r:id="rId27"/>
    <p:sldId id="271" r:id="rId28"/>
    <p:sldId id="314" r:id="rId29"/>
    <p:sldId id="274" r:id="rId30"/>
    <p:sldId id="277" r:id="rId31"/>
    <p:sldId id="316" r:id="rId32"/>
    <p:sldId id="323" r:id="rId33"/>
    <p:sldId id="298" r:id="rId34"/>
  </p:sldIdLst>
  <p:sldSz cx="9144000" cy="5143500" type="screen16x9"/>
  <p:notesSz cx="6858000" cy="9144000"/>
  <p:embeddedFontLst>
    <p:embeddedFont>
      <p:font typeface="Exo 2" panose="020B0604020202020204" charset="0"/>
      <p:regular r:id="rId36"/>
      <p:bold r:id="rId37"/>
      <p:italic r:id="rId38"/>
      <p:boldItalic r:id="rId39"/>
    </p:embeddedFont>
    <p:embeddedFont>
      <p:font typeface="Fira Sans Extra Condensed Medium" panose="020B0604020202020204" charset="0"/>
      <p:regular r:id="rId40"/>
      <p:bold r:id="rId41"/>
      <p:italic r:id="rId42"/>
      <p:boldItalic r:id="rId43"/>
    </p:embeddedFont>
    <p:embeddedFont>
      <p:font typeface="Nunito Light" panose="020B0604020202020204" charset="0"/>
      <p:regular r:id="rId44"/>
    </p:embeddedFont>
    <p:embeddedFont>
      <p:font typeface="Quattrocento Sans" panose="020B0604020202020204" charset="0"/>
      <p:regular r:id="rId45"/>
      <p:bold r:id="rId46"/>
      <p:italic r:id="rId47"/>
      <p:boldItalic r:id="rId48"/>
    </p:embeddedFont>
    <p:embeddedFont>
      <p:font typeface="Roboto Condensed" panose="020B0604020202020204" charset="0"/>
      <p:regular r:id="rId49"/>
      <p:bold r:id="rId50"/>
      <p:italic r:id="rId51"/>
      <p:boldItalic r:id="rId52"/>
    </p:embeddedFont>
    <p:embeddedFont>
      <p:font typeface="Roboto Condensed Light" panose="020B0604020202020204" charset="0"/>
      <p:regular r:id="rId53"/>
      <p:bold r:id="rId54"/>
      <p:italic r:id="rId55"/>
      <p:boldItalic r:id="rId5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A0E10"/>
    <a:srgbClr val="000000"/>
    <a:srgbClr val="33CC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B5B250E-6DCE-403B-A8DD-6D6FF60D9CEC}">
  <a:tblStyle styleId="{0B5B250E-6DCE-403B-A8DD-6D6FF60D9CEC}"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6650" autoAdjust="0"/>
    <p:restoredTop sz="94249" autoAdjust="0"/>
  </p:normalViewPr>
  <p:slideViewPr>
    <p:cSldViewPr snapToGrid="0">
      <p:cViewPr>
        <p:scale>
          <a:sx n="80" d="100"/>
          <a:sy n="80" d="100"/>
        </p:scale>
        <p:origin x="666" y="33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4.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7.fntdata"/><Relationship Id="rId47" Type="http://schemas.openxmlformats.org/officeDocument/2006/relationships/font" Target="fonts/font12.fntdata"/><Relationship Id="rId50" Type="http://schemas.openxmlformats.org/officeDocument/2006/relationships/font" Target="fonts/font15.fntdata"/><Relationship Id="rId55" Type="http://schemas.openxmlformats.org/officeDocument/2006/relationships/font" Target="fonts/font20.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3.fntdata"/><Relationship Id="rId46" Type="http://schemas.openxmlformats.org/officeDocument/2006/relationships/font" Target="fonts/font11.fntdata"/><Relationship Id="rId59"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6.fntdata"/><Relationship Id="rId54" Type="http://schemas.openxmlformats.org/officeDocument/2006/relationships/font" Target="fonts/font1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2.fntdata"/><Relationship Id="rId40" Type="http://schemas.openxmlformats.org/officeDocument/2006/relationships/font" Target="fonts/font5.fntdata"/><Relationship Id="rId45" Type="http://schemas.openxmlformats.org/officeDocument/2006/relationships/font" Target="fonts/font10.fntdata"/><Relationship Id="rId53" Type="http://schemas.openxmlformats.org/officeDocument/2006/relationships/font" Target="fonts/font18.fntdata"/><Relationship Id="rId58"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1.fntdata"/><Relationship Id="rId49" Type="http://schemas.openxmlformats.org/officeDocument/2006/relationships/font" Target="fonts/font14.fntdata"/><Relationship Id="rId57"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9.fntdata"/><Relationship Id="rId52" Type="http://schemas.openxmlformats.org/officeDocument/2006/relationships/font" Target="fonts/font17.fntdata"/><Relationship Id="rId6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43" Type="http://schemas.openxmlformats.org/officeDocument/2006/relationships/font" Target="fonts/font8.fntdata"/><Relationship Id="rId48" Type="http://schemas.openxmlformats.org/officeDocument/2006/relationships/font" Target="fonts/font13.fntdata"/><Relationship Id="rId56" Type="http://schemas.openxmlformats.org/officeDocument/2006/relationships/font" Target="fonts/font21.fntdata"/><Relationship Id="rId8" Type="http://schemas.openxmlformats.org/officeDocument/2006/relationships/slide" Target="slides/slide7.xml"/><Relationship Id="rId51" Type="http://schemas.openxmlformats.org/officeDocument/2006/relationships/font" Target="fonts/font16.fntdata"/><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9baafe93df_0_3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9baafe93df_0_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9baafe93df_0_3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9baafe93df_0_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partial dependence plot (short PDP or PD plot) shows the marginal effect one or two features have on the predicted outcome of a machine learning model</a:t>
            </a:r>
            <a:endParaRPr dirty="0"/>
          </a:p>
        </p:txBody>
      </p:sp>
    </p:spTree>
    <p:extLst>
      <p:ext uri="{BB962C8B-B14F-4D97-AF65-F5344CB8AC3E}">
        <p14:creationId xmlns:p14="http://schemas.microsoft.com/office/powerpoint/2010/main" val="30964931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9baafe93df_0_6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9baafe93df_0_6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9baafe93df_0_10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0" name="Google Shape;680;g9baafe93df_0_10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Dans</a:t>
            </a:r>
            <a:r>
              <a:rPr lang="fr-FR" baseline="0" dirty="0"/>
              <a:t> notre table finale, une ligne correspond à un usager impliqué dans un accident corporel, dans les variables, on retrouve les </a:t>
            </a:r>
            <a:r>
              <a:rPr lang="fr-FR" sz="1100" dirty="0">
                <a:uFill>
                  <a:noFill/>
                </a:uFill>
              </a:rPr>
              <a:t>caractéristiques de la </a:t>
            </a:r>
            <a:r>
              <a:rPr lang="fr-FR" sz="1100">
                <a:uFill>
                  <a:noFill/>
                </a:uFill>
              </a:rPr>
              <a:t>personne</a:t>
            </a:r>
            <a:r>
              <a:rPr lang="fr-FR" sz="1100" baseline="0">
                <a:uFill>
                  <a:noFill/>
                </a:uFill>
              </a:rPr>
              <a:t> elle-même</a:t>
            </a:r>
            <a:endParaRPr dirty="0"/>
          </a:p>
        </p:txBody>
      </p:sp>
    </p:spTree>
    <p:extLst>
      <p:ext uri="{BB962C8B-B14F-4D97-AF65-F5344CB8AC3E}">
        <p14:creationId xmlns:p14="http://schemas.microsoft.com/office/powerpoint/2010/main" val="24721544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9baafe93df_0_10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0" name="Google Shape;680;g9baafe93df_0_10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996698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9baafe93df_0_10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0" name="Google Shape;680;g9baafe93df_0_10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303306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9baafe93df_0_10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0" name="Google Shape;680;g9baafe93df_0_10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9544337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9baafe93df_0_10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0" name="Google Shape;680;g9baafe93df_0_10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655006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9baafe93df_0_3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9baafe93df_0_3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84295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158750" indent="0">
              <a:buNone/>
            </a:pPr>
            <a:r>
              <a:rPr lang="fr-FR" dirty="0"/>
              <a:t>Le découpage de données est assez classique</a:t>
            </a:r>
            <a:r>
              <a:rPr lang="fr-FR" baseline="0" dirty="0"/>
              <a:t> : </a:t>
            </a:r>
            <a:endParaRPr lang="fr-FR" dirty="0"/>
          </a:p>
          <a:p>
            <a:pPr marL="158750" indent="0">
              <a:buNone/>
            </a:pPr>
            <a:endParaRPr lang="fr-FR" dirty="0"/>
          </a:p>
          <a:p>
            <a:pPr marL="158750" indent="0">
              <a:buNone/>
            </a:pPr>
            <a:r>
              <a:rPr lang="fr-FR" dirty="0"/>
              <a:t>Par la suite nous avons </a:t>
            </a:r>
            <a:r>
              <a:rPr lang="fr-FR" baseline="0" dirty="0"/>
              <a:t>vous présenter tous le travail qu’on fait sur le 80% de données.</a:t>
            </a:r>
            <a:endParaRPr lang="fr-FR" dirty="0"/>
          </a:p>
        </p:txBody>
      </p:sp>
    </p:spTree>
    <p:extLst>
      <p:ext uri="{BB962C8B-B14F-4D97-AF65-F5344CB8AC3E}">
        <p14:creationId xmlns:p14="http://schemas.microsoft.com/office/powerpoint/2010/main" val="15318949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9baafe93df_0_3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9baafe93df_0_3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https://www.matmut.fr/assurance/auto/conseils/statistiques-accidents-route-profil</a:t>
            </a: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9baafe93df_0_10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0" name="Google Shape;680;g9baafe93df_0_10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Pour la 1ere</a:t>
            </a:r>
            <a:r>
              <a:rPr lang="fr-FR" baseline="0" dirty="0"/>
              <a:t> partie de </a:t>
            </a:r>
            <a:r>
              <a:rPr lang="fr-FR" dirty="0"/>
              <a:t>travail de </a:t>
            </a:r>
            <a:r>
              <a:rPr lang="fr-FR" dirty="0" err="1"/>
              <a:t>Feature</a:t>
            </a:r>
            <a:r>
              <a:rPr lang="fr-FR" dirty="0"/>
              <a:t> engineering et modélisation,</a:t>
            </a:r>
            <a:r>
              <a:rPr lang="fr-FR" baseline="0" dirty="0"/>
              <a:t> nous avons tenté </a:t>
            </a:r>
            <a:r>
              <a:rPr lang="fr-FR" dirty="0"/>
              <a:t>les</a:t>
            </a:r>
            <a:r>
              <a:rPr lang="fr-FR" baseline="0" dirty="0"/>
              <a:t> workflow de </a:t>
            </a:r>
            <a:r>
              <a:rPr lang="fr-FR" baseline="0" dirty="0" err="1"/>
              <a:t>tidymodel</a:t>
            </a:r>
            <a:endParaRPr lang="fr-FR" baseline="0" dirty="0"/>
          </a:p>
          <a:p>
            <a:pPr marL="0" lvl="0" indent="0" algn="l" rtl="0">
              <a:spcBef>
                <a:spcPts val="0"/>
              </a:spcBef>
              <a:spcAft>
                <a:spcPts val="0"/>
              </a:spcAft>
              <a:buNone/>
            </a:pPr>
            <a:r>
              <a:rPr lang="fr-FR" baseline="0" dirty="0"/>
              <a:t>Nous avons préparé 5 recette</a:t>
            </a:r>
          </a:p>
          <a:p>
            <a:pPr marL="0" lvl="0" indent="0" algn="l" rtl="0">
              <a:spcBef>
                <a:spcPts val="0"/>
              </a:spcBef>
              <a:spcAft>
                <a:spcPts val="0"/>
              </a:spcAft>
              <a:buNone/>
            </a:pPr>
            <a:endParaRPr lang="fr-FR" baseline="0" dirty="0"/>
          </a:p>
          <a:p>
            <a:pPr marL="0" lvl="0" indent="0" algn="l" rtl="0">
              <a:spcBef>
                <a:spcPts val="0"/>
              </a:spcBef>
              <a:spcAft>
                <a:spcPts val="0"/>
              </a:spcAft>
              <a:buNone/>
            </a:pPr>
            <a:r>
              <a:rPr lang="fr-FR" baseline="0" dirty="0"/>
              <a:t>3. Dans la recette </a:t>
            </a:r>
            <a:r>
              <a:rPr lang="fr-FR" baseline="0" dirty="0" err="1"/>
              <a:t>Spline</a:t>
            </a:r>
            <a:r>
              <a:rPr lang="fr-FR" baseline="0" dirty="0"/>
              <a:t>, nous avons utiliser la fonction </a:t>
            </a:r>
            <a:r>
              <a:rPr lang="fr-FR" baseline="0" dirty="0" err="1"/>
              <a:t>spline</a:t>
            </a:r>
            <a:r>
              <a:rPr lang="fr-FR" baseline="0" dirty="0"/>
              <a:t> intégrée dans </a:t>
            </a:r>
            <a:r>
              <a:rPr lang="fr-FR" baseline="0" dirty="0" err="1"/>
              <a:t>tidymodel</a:t>
            </a:r>
            <a:r>
              <a:rPr lang="fr-FR" baseline="0" dirty="0"/>
              <a:t>. Le principe est que le </a:t>
            </a:r>
            <a:r>
              <a:rPr lang="fr-FR" dirty="0" err="1">
                <a:solidFill>
                  <a:srgbClr val="434343"/>
                </a:solidFill>
                <a:uFill>
                  <a:noFill/>
                </a:uFill>
                <a:latin typeface="Roboto Condensed Light"/>
                <a:ea typeface="Roboto Condensed Light"/>
                <a:cs typeface="Roboto Condensed Light"/>
              </a:rPr>
              <a:t>Degree</a:t>
            </a:r>
            <a:r>
              <a:rPr lang="fr-FR" dirty="0">
                <a:solidFill>
                  <a:srgbClr val="434343"/>
                </a:solidFill>
                <a:uFill>
                  <a:noFill/>
                </a:uFill>
                <a:latin typeface="Roboto Condensed Light"/>
                <a:ea typeface="Roboto Condensed Light"/>
                <a:cs typeface="Roboto Condensed Light"/>
              </a:rPr>
              <a:t> de polynomial est</a:t>
            </a:r>
            <a:r>
              <a:rPr lang="fr-FR" baseline="0" dirty="0">
                <a:solidFill>
                  <a:srgbClr val="434343"/>
                </a:solidFill>
                <a:uFill>
                  <a:noFill/>
                </a:uFill>
                <a:latin typeface="Roboto Condensed Light"/>
                <a:ea typeface="Roboto Condensed Light"/>
                <a:cs typeface="Roboto Condensed Light"/>
              </a:rPr>
              <a:t> toujours fixé à 3, puis utiliser le </a:t>
            </a:r>
            <a:r>
              <a:rPr lang="fr-FR" baseline="0" dirty="0" err="1">
                <a:solidFill>
                  <a:srgbClr val="434343"/>
                </a:solidFill>
                <a:uFill>
                  <a:noFill/>
                </a:uFill>
                <a:latin typeface="Roboto Condensed Light"/>
                <a:ea typeface="Roboto Condensed Light"/>
                <a:cs typeface="Roboto Condensed Light"/>
              </a:rPr>
              <a:t>tuning</a:t>
            </a:r>
            <a:r>
              <a:rPr lang="fr-FR" baseline="0" dirty="0">
                <a:solidFill>
                  <a:srgbClr val="434343"/>
                </a:solidFill>
                <a:uFill>
                  <a:noFill/>
                </a:uFill>
                <a:latin typeface="Roboto Condensed Light"/>
                <a:ea typeface="Roboto Condensed Light"/>
                <a:cs typeface="Roboto Condensed Light"/>
              </a:rPr>
              <a:t> pour </a:t>
            </a:r>
            <a:r>
              <a:rPr lang="fr-FR" baseline="0" dirty="0" err="1">
                <a:solidFill>
                  <a:srgbClr val="434343"/>
                </a:solidFill>
                <a:uFill>
                  <a:noFill/>
                </a:uFill>
                <a:latin typeface="Roboto Condensed Light"/>
                <a:ea typeface="Roboto Condensed Light"/>
                <a:cs typeface="Roboto Condensed Light"/>
              </a:rPr>
              <a:t>determiner</a:t>
            </a:r>
            <a:r>
              <a:rPr lang="fr-FR" baseline="0" dirty="0">
                <a:solidFill>
                  <a:srgbClr val="434343"/>
                </a:solidFill>
                <a:uFill>
                  <a:noFill/>
                </a:uFill>
                <a:latin typeface="Roboto Condensed Light"/>
                <a:ea typeface="Roboto Condensed Light"/>
                <a:cs typeface="Roboto Condensed Light"/>
              </a:rPr>
              <a:t> le </a:t>
            </a:r>
            <a:r>
              <a:rPr lang="fr-FR" baseline="0" dirty="0" err="1">
                <a:solidFill>
                  <a:srgbClr val="434343"/>
                </a:solidFill>
                <a:uFill>
                  <a:noFill/>
                </a:uFill>
                <a:latin typeface="Roboto Condensed Light"/>
                <a:ea typeface="Roboto Condensed Light"/>
                <a:cs typeface="Roboto Condensed Light"/>
              </a:rPr>
              <a:t>degree</a:t>
            </a:r>
            <a:r>
              <a:rPr lang="fr-FR" baseline="0" dirty="0">
                <a:solidFill>
                  <a:srgbClr val="434343"/>
                </a:solidFill>
                <a:uFill>
                  <a:noFill/>
                </a:uFill>
                <a:latin typeface="Roboto Condensed Light"/>
                <a:ea typeface="Roboto Condensed Light"/>
                <a:cs typeface="Roboto Condensed Light"/>
              </a:rPr>
              <a:t> de liberté. </a:t>
            </a:r>
            <a:r>
              <a:rPr lang="en-US" dirty="0"/>
              <a:t>As the degrees of freedom for a natural spline increase, more flexible and complex curves can be generated.</a:t>
            </a:r>
            <a:endParaRPr lang="fr-FR" baseline="0" dirty="0">
              <a:solidFill>
                <a:srgbClr val="434343"/>
              </a:solidFill>
              <a:uFill>
                <a:noFill/>
              </a:uFill>
              <a:latin typeface="Roboto Condensed Light"/>
              <a:ea typeface="Roboto Condensed Light"/>
              <a:cs typeface="Roboto Condensed Light"/>
            </a:endParaRPr>
          </a:p>
          <a:p>
            <a:pPr marL="0" lvl="0" indent="0" algn="l" rtl="0">
              <a:spcBef>
                <a:spcPts val="0"/>
              </a:spcBef>
              <a:spcAft>
                <a:spcPts val="0"/>
              </a:spcAft>
              <a:buNone/>
            </a:pPr>
            <a:r>
              <a:rPr lang="fr-FR" baseline="0" dirty="0">
                <a:solidFill>
                  <a:srgbClr val="434343"/>
                </a:solidFill>
                <a:uFill>
                  <a:noFill/>
                </a:uFill>
                <a:latin typeface="Roboto Condensed Light"/>
                <a:ea typeface="Roboto Condensed Light"/>
                <a:cs typeface="Roboto Condensed Light"/>
              </a:rPr>
              <a:t>Nous avons choisi de </a:t>
            </a:r>
            <a:r>
              <a:rPr lang="fr-FR" baseline="0" dirty="0" err="1">
                <a:solidFill>
                  <a:srgbClr val="434343"/>
                </a:solidFill>
                <a:uFill>
                  <a:noFill/>
                </a:uFill>
                <a:latin typeface="Roboto Condensed Light"/>
                <a:ea typeface="Roboto Condensed Light"/>
                <a:cs typeface="Roboto Condensed Light"/>
              </a:rPr>
              <a:t>tuning</a:t>
            </a:r>
            <a:r>
              <a:rPr lang="fr-FR" baseline="0" dirty="0">
                <a:solidFill>
                  <a:srgbClr val="434343"/>
                </a:solidFill>
                <a:uFill>
                  <a:noFill/>
                </a:uFill>
                <a:latin typeface="Roboto Condensed Light"/>
                <a:ea typeface="Roboto Condensed Light"/>
                <a:cs typeface="Roboto Condensed Light"/>
              </a:rPr>
              <a:t> l’ensemble de 6 variables quantitatives dans cette recette.</a:t>
            </a:r>
          </a:p>
          <a:p>
            <a:pPr marL="0" lvl="0" indent="0" algn="l" rtl="0">
              <a:spcBef>
                <a:spcPts val="0"/>
              </a:spcBef>
              <a:spcAft>
                <a:spcPts val="0"/>
              </a:spcAft>
              <a:buNone/>
            </a:pPr>
            <a:endParaRPr lang="fr-FR" baseline="0" dirty="0">
              <a:solidFill>
                <a:srgbClr val="434343"/>
              </a:solidFill>
              <a:uFill>
                <a:noFill/>
              </a:uFill>
              <a:latin typeface="Roboto Condensed Light"/>
              <a:ea typeface="Roboto Condensed Light"/>
              <a:cs typeface="Roboto Condensed Light"/>
            </a:endParaRPr>
          </a:p>
          <a:p>
            <a:pPr marL="0" lvl="0" indent="0" algn="l" rtl="0">
              <a:spcBef>
                <a:spcPts val="0"/>
              </a:spcBef>
              <a:spcAft>
                <a:spcPts val="0"/>
              </a:spcAft>
              <a:buNone/>
            </a:pPr>
            <a:r>
              <a:rPr lang="fr-FR" baseline="0" dirty="0">
                <a:solidFill>
                  <a:srgbClr val="434343"/>
                </a:solidFill>
                <a:uFill>
                  <a:noFill/>
                </a:uFill>
                <a:latin typeface="Roboto Condensed Light"/>
                <a:ea typeface="Roboto Condensed Light"/>
                <a:cs typeface="Roboto Condensed Light"/>
              </a:rPr>
              <a:t>4. Nous avons combiné la recette interaction avec celle de </a:t>
            </a:r>
            <a:r>
              <a:rPr lang="fr-FR" baseline="0" dirty="0" err="1">
                <a:solidFill>
                  <a:srgbClr val="434343"/>
                </a:solidFill>
                <a:uFill>
                  <a:noFill/>
                </a:uFill>
                <a:latin typeface="Roboto Condensed Light"/>
                <a:ea typeface="Roboto Condensed Light"/>
                <a:cs typeface="Roboto Condensed Light"/>
              </a:rPr>
              <a:t>spline</a:t>
            </a:r>
            <a:r>
              <a:rPr lang="fr-FR" baseline="0" dirty="0">
                <a:solidFill>
                  <a:srgbClr val="434343"/>
                </a:solidFill>
                <a:uFill>
                  <a:noFill/>
                </a:uFill>
                <a:latin typeface="Roboto Condensed Light"/>
                <a:ea typeface="Roboto Condensed Light"/>
                <a:cs typeface="Roboto Condensed Light"/>
              </a:rPr>
              <a:t> de </a:t>
            </a:r>
            <a:r>
              <a:rPr lang="fr-FR" baseline="0" dirty="0" err="1">
                <a:solidFill>
                  <a:srgbClr val="434343"/>
                </a:solidFill>
                <a:uFill>
                  <a:noFill/>
                </a:uFill>
                <a:latin typeface="Roboto Condensed Light"/>
                <a:ea typeface="Roboto Condensed Light"/>
                <a:cs typeface="Roboto Condensed Light"/>
              </a:rPr>
              <a:t>tidymodel</a:t>
            </a:r>
            <a:endParaRPr lang="fr-FR" baseline="0" dirty="0">
              <a:solidFill>
                <a:srgbClr val="434343"/>
              </a:solidFill>
              <a:uFill>
                <a:noFill/>
              </a:uFill>
              <a:latin typeface="Roboto Condensed Light"/>
              <a:ea typeface="Roboto Condensed Light"/>
              <a:cs typeface="Roboto Condensed Light"/>
            </a:endParaRPr>
          </a:p>
          <a:p>
            <a:pPr marL="0" lvl="0" indent="0" algn="l" rtl="0">
              <a:spcBef>
                <a:spcPts val="0"/>
              </a:spcBef>
              <a:spcAft>
                <a:spcPts val="0"/>
              </a:spcAft>
              <a:buNone/>
            </a:pPr>
            <a:endParaRPr lang="fr-FR" baseline="0" dirty="0">
              <a:solidFill>
                <a:srgbClr val="434343"/>
              </a:solidFill>
              <a:uFill>
                <a:noFill/>
              </a:uFill>
              <a:latin typeface="Roboto Condensed Light"/>
              <a:ea typeface="Roboto Condensed Light"/>
            </a:endParaRPr>
          </a:p>
          <a:p>
            <a:pPr marL="0" lvl="0" indent="0" algn="l" rtl="0">
              <a:spcBef>
                <a:spcPts val="0"/>
              </a:spcBef>
              <a:spcAft>
                <a:spcPts val="0"/>
              </a:spcAft>
              <a:buNone/>
            </a:pPr>
            <a:r>
              <a:rPr lang="fr-FR" baseline="0" dirty="0">
                <a:solidFill>
                  <a:srgbClr val="434343"/>
                </a:solidFill>
                <a:uFill>
                  <a:noFill/>
                </a:uFill>
                <a:latin typeface="Roboto Condensed Light"/>
                <a:ea typeface="Roboto Condensed Light"/>
              </a:rPr>
              <a:t>5. Pour terminer, nous sommes sortie de </a:t>
            </a:r>
            <a:r>
              <a:rPr lang="fr-FR" baseline="0" dirty="0" err="1">
                <a:solidFill>
                  <a:srgbClr val="434343"/>
                </a:solidFill>
                <a:uFill>
                  <a:noFill/>
                </a:uFill>
                <a:latin typeface="Roboto Condensed Light"/>
                <a:ea typeface="Roboto Condensed Light"/>
              </a:rPr>
              <a:t>tidymodel</a:t>
            </a:r>
            <a:r>
              <a:rPr lang="fr-FR" baseline="0" dirty="0">
                <a:solidFill>
                  <a:srgbClr val="434343"/>
                </a:solidFill>
                <a:uFill>
                  <a:noFill/>
                </a:uFill>
                <a:latin typeface="Roboto Condensed Light"/>
                <a:ea typeface="Roboto Condensed Light"/>
              </a:rPr>
              <a:t> et avons codé à la main la fonction de </a:t>
            </a:r>
            <a:r>
              <a:rPr lang="fr-FR" baseline="0" dirty="0" err="1">
                <a:solidFill>
                  <a:srgbClr val="434343"/>
                </a:solidFill>
                <a:uFill>
                  <a:noFill/>
                </a:uFill>
                <a:latin typeface="Roboto Condensed Light"/>
                <a:ea typeface="Roboto Condensed Light"/>
              </a:rPr>
              <a:t>Spine</a:t>
            </a:r>
            <a:r>
              <a:rPr lang="fr-FR" baseline="0" dirty="0">
                <a:solidFill>
                  <a:srgbClr val="434343"/>
                </a:solidFill>
                <a:uFill>
                  <a:noFill/>
                </a:uFill>
                <a:latin typeface="Roboto Condensed Light"/>
                <a:ea typeface="Roboto Condensed Light"/>
              </a:rPr>
              <a:t> avec les nœuds, comme vu en cours lors de la première session</a:t>
            </a:r>
            <a:endParaRPr dirty="0"/>
          </a:p>
        </p:txBody>
      </p:sp>
    </p:spTree>
    <p:extLst>
      <p:ext uri="{BB962C8B-B14F-4D97-AF65-F5344CB8AC3E}">
        <p14:creationId xmlns:p14="http://schemas.microsoft.com/office/powerpoint/2010/main" val="151718128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9baafe93df_0_10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0" name="Google Shape;680;g9baafe93df_0_10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Au lieu de fixer</a:t>
            </a:r>
            <a:r>
              <a:rPr lang="fr-FR" baseline="0" dirty="0"/>
              <a:t> à priori les valeurs de </a:t>
            </a:r>
            <a:r>
              <a:rPr lang="fr-FR" baseline="0" dirty="0" err="1"/>
              <a:t>differents</a:t>
            </a:r>
            <a:r>
              <a:rPr lang="fr-FR" baseline="0" dirty="0"/>
              <a:t> </a:t>
            </a:r>
            <a:r>
              <a:rPr lang="fr-FR" baseline="0" dirty="0" err="1"/>
              <a:t>hyperparamètres</a:t>
            </a:r>
            <a:r>
              <a:rPr lang="fr-FR" baseline="0" dirty="0"/>
              <a:t> (comme le nb d’arbre, le profondeur d’arbre, le nombres d’</a:t>
            </a:r>
            <a:r>
              <a:rPr lang="fr-FR" baseline="0" dirty="0" err="1"/>
              <a:t>epochs</a:t>
            </a:r>
            <a:r>
              <a:rPr lang="fr-FR" baseline="0" dirty="0"/>
              <a:t>), nous avons choisi également de d’utiliser le </a:t>
            </a:r>
            <a:r>
              <a:rPr lang="fr-FR" baseline="0" dirty="0" err="1"/>
              <a:t>tuning</a:t>
            </a:r>
            <a:r>
              <a:rPr lang="fr-FR" baseline="0" dirty="0"/>
              <a:t> afin de trouver les paramètres le plus performants </a:t>
            </a:r>
            <a:endParaRPr dirty="0"/>
          </a:p>
        </p:txBody>
      </p:sp>
    </p:spTree>
    <p:extLst>
      <p:ext uri="{BB962C8B-B14F-4D97-AF65-F5344CB8AC3E}">
        <p14:creationId xmlns:p14="http://schemas.microsoft.com/office/powerpoint/2010/main" val="2656693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9baafe93df_0_4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9baafe93df_0_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Ensuite,</a:t>
            </a:r>
            <a:r>
              <a:rPr lang="fr-FR" baseline="0" dirty="0"/>
              <a:t> nous avons utiliser le </a:t>
            </a:r>
            <a:r>
              <a:rPr lang="fr-FR" baseline="0" dirty="0" err="1"/>
              <a:t>workflowsets</a:t>
            </a:r>
            <a:r>
              <a:rPr lang="fr-FR" baseline="0" dirty="0"/>
              <a:t> proposé par </a:t>
            </a:r>
            <a:r>
              <a:rPr lang="fr-FR" baseline="0" dirty="0" err="1"/>
              <a:t>Tidymodel</a:t>
            </a:r>
            <a:r>
              <a:rPr lang="fr-FR" baseline="0" dirty="0"/>
              <a:t>.</a:t>
            </a:r>
            <a:endParaRPr lang="fr-FR" dirty="0"/>
          </a:p>
          <a:p>
            <a:pPr marL="0" lvl="0" indent="0" algn="l" rtl="0">
              <a:spcBef>
                <a:spcPts val="0"/>
              </a:spcBef>
              <a:spcAft>
                <a:spcPts val="0"/>
              </a:spcAft>
              <a:buNone/>
            </a:pPr>
            <a:r>
              <a:rPr lang="fr-FR" dirty="0"/>
              <a:t>Selon</a:t>
            </a:r>
            <a:r>
              <a:rPr lang="fr-FR" baseline="0" dirty="0"/>
              <a:t> le documentation, le </a:t>
            </a:r>
            <a:r>
              <a:rPr lang="fr-FR" baseline="0" dirty="0" err="1"/>
              <a:t>w</a:t>
            </a:r>
            <a:r>
              <a:rPr lang="fr-FR" dirty="0" err="1"/>
              <a:t>orkflowsets</a:t>
            </a:r>
            <a:r>
              <a:rPr lang="fr-FR" dirty="0"/>
              <a:t> permettent aux utilisateurs de créer et de</a:t>
            </a:r>
            <a:r>
              <a:rPr lang="fr-FR" baseline="0" dirty="0"/>
              <a:t> « fit » </a:t>
            </a:r>
            <a:r>
              <a:rPr lang="fr-FR" dirty="0"/>
              <a:t>facilement un grand nombre de modèles. Il</a:t>
            </a:r>
            <a:r>
              <a:rPr lang="fr-FR" baseline="0" dirty="0"/>
              <a:t>s </a:t>
            </a:r>
            <a:r>
              <a:rPr lang="fr-FR" dirty="0"/>
              <a:t>peuvent créer un ensemble de workflows en croisant toutes les combinaisons (par exemple, formule, recette, etc.) et de spécifications de modèles. Cet </a:t>
            </a:r>
            <a:r>
              <a:rPr lang="fr-FR" dirty="0" err="1"/>
              <a:t>workflowsets</a:t>
            </a:r>
            <a:r>
              <a:rPr lang="fr-FR" dirty="0"/>
              <a:t> facilite</a:t>
            </a:r>
            <a:r>
              <a:rPr lang="fr-FR" baseline="0" dirty="0"/>
              <a:t> la tache de </a:t>
            </a:r>
            <a:r>
              <a:rPr lang="fr-FR" baseline="0" dirty="0" err="1"/>
              <a:t>tuning</a:t>
            </a:r>
            <a:r>
              <a:rPr lang="fr-FR" baseline="0" dirty="0"/>
              <a:t> et de </a:t>
            </a:r>
            <a:r>
              <a:rPr lang="fr-FR" baseline="0" dirty="0" err="1"/>
              <a:t>r</a:t>
            </a:r>
            <a:r>
              <a:rPr lang="fr-FR" dirty="0" err="1"/>
              <a:t>ééchantillonnage</a:t>
            </a:r>
            <a:r>
              <a:rPr lang="fr-FR" dirty="0"/>
              <a:t> pour validation croisée.</a:t>
            </a: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 goal of </a:t>
            </a:r>
            <a:r>
              <a:rPr lang="en-US" dirty="0" err="1"/>
              <a:t>workflowsets</a:t>
            </a:r>
            <a:r>
              <a:rPr lang="en-US" dirty="0"/>
              <a:t> is to allow users to create and easily fit a large number of models. </a:t>
            </a:r>
            <a:r>
              <a:rPr lang="en-US" dirty="0" err="1"/>
              <a:t>workflowsets</a:t>
            </a:r>
            <a:r>
              <a:rPr lang="en-US" dirty="0"/>
              <a:t> can create a </a:t>
            </a:r>
            <a:r>
              <a:rPr lang="en-US" i="1" dirty="0"/>
              <a:t>workflow set</a:t>
            </a:r>
            <a:r>
              <a:rPr lang="en-US" dirty="0"/>
              <a:t> that holds multiple workflow objects. These objects can be created by crossing all combinations of preprocessors (e.g., formula, recipe, </a:t>
            </a:r>
            <a:r>
              <a:rPr lang="en-US" dirty="0" err="1"/>
              <a:t>etc</a:t>
            </a:r>
            <a:r>
              <a:rPr lang="en-US" dirty="0"/>
              <a:t>) and model specifications. This set can be easier tuned or resampled using a set of simple commands.</a:t>
            </a:r>
            <a:endParaRPr lang="fr-FR" dirty="0"/>
          </a:p>
          <a:p>
            <a:pPr marL="0" lvl="0" indent="0" algn="l" rtl="0">
              <a:spcBef>
                <a:spcPts val="0"/>
              </a:spcBef>
              <a:spcAft>
                <a:spcPts val="0"/>
              </a:spcAft>
              <a:buNone/>
            </a:pPr>
            <a:endParaRPr lang="fr-FR" dirty="0"/>
          </a:p>
          <a:p>
            <a:pPr marL="0" lvl="0" indent="0" algn="l" rtl="0">
              <a:spcBef>
                <a:spcPts val="0"/>
              </a:spcBef>
              <a:spcAft>
                <a:spcPts val="0"/>
              </a:spcAft>
              <a:buNone/>
            </a:pPr>
            <a:r>
              <a:rPr lang="fr-FR" dirty="0"/>
              <a:t>Dans</a:t>
            </a:r>
            <a:r>
              <a:rPr lang="fr-FR" baseline="0" dirty="0"/>
              <a:t> notre projet, nous avons pris la recette « basic » et celle d’interaction  + </a:t>
            </a:r>
            <a:r>
              <a:rPr lang="fr-FR" baseline="0" dirty="0" err="1"/>
              <a:t>spline</a:t>
            </a:r>
            <a:r>
              <a:rPr lang="fr-FR" baseline="0" dirty="0"/>
              <a:t>. En terme de modèle, nous avons pris : …, </a:t>
            </a:r>
            <a:r>
              <a:rPr lang="fr-FR" dirty="0">
                <a:solidFill>
                  <a:srgbClr val="0070C0"/>
                </a:solidFill>
                <a:uFill>
                  <a:noFill/>
                </a:uFill>
                <a:latin typeface="Roboto Condensed Light"/>
                <a:ea typeface="Roboto Condensed Light"/>
                <a:cs typeface="Roboto Condensed Light"/>
                <a:sym typeface="Roboto Condensed Light"/>
              </a:rPr>
              <a:t>2 </a:t>
            </a:r>
            <a:r>
              <a:rPr lang="fr-FR" dirty="0" err="1">
                <a:solidFill>
                  <a:srgbClr val="0070C0"/>
                </a:solidFill>
                <a:uFill>
                  <a:noFill/>
                </a:uFill>
                <a:latin typeface="Roboto Condensed Light"/>
                <a:ea typeface="Roboto Condensed Light"/>
                <a:cs typeface="Roboto Condensed Light"/>
                <a:sym typeface="Roboto Condensed Light"/>
              </a:rPr>
              <a:t>recipes</a:t>
            </a:r>
            <a:r>
              <a:rPr lang="fr-FR" dirty="0">
                <a:solidFill>
                  <a:srgbClr val="0070C0"/>
                </a:solidFill>
                <a:uFill>
                  <a:noFill/>
                </a:uFill>
                <a:latin typeface="Roboto Condensed Light"/>
                <a:ea typeface="Roboto Condensed Light"/>
                <a:cs typeface="Roboto Condensed Light"/>
                <a:sym typeface="Roboto Condensed Light"/>
              </a:rPr>
              <a:t> x 7 modèles </a:t>
            </a:r>
            <a:r>
              <a:rPr lang="fr-FR" baseline="0" dirty="0"/>
              <a:t>ce qui nous donne 14 combinaisons possible. </a:t>
            </a:r>
            <a:endParaRPr lang="fr-FR" dirty="0"/>
          </a:p>
          <a:p>
            <a:pPr marL="0" lvl="0" indent="0" algn="l" rtl="0">
              <a:spcBef>
                <a:spcPts val="0"/>
              </a:spcBef>
              <a:spcAft>
                <a:spcPts val="0"/>
              </a:spcAft>
              <a:buNone/>
            </a:pPr>
            <a:r>
              <a:rPr lang="fr-FR" dirty="0"/>
              <a:t>A part</a:t>
            </a:r>
            <a:r>
              <a:rPr lang="fr-FR" baseline="0" dirty="0"/>
              <a:t> la combinaison Basic + logistique qui n’a pas d’hyper paramètre à calibrer. Toutes les autres combinaisons ont des calibrages à faire via le </a:t>
            </a:r>
            <a:r>
              <a:rPr lang="fr-FR" baseline="0" dirty="0" err="1"/>
              <a:t>tuning</a:t>
            </a:r>
            <a:r>
              <a:rPr lang="fr-FR" baseline="0" dirty="0"/>
              <a:t>, soit dans les modèles, soit dans les modèles et recettes en même temps.  Pour chaque combinaison, on demande qu’il nous propose 20 possibilités.</a:t>
            </a:r>
          </a:p>
          <a:p>
            <a:pPr marL="0" lvl="0" indent="0" algn="l" rtl="0">
              <a:spcBef>
                <a:spcPts val="0"/>
              </a:spcBef>
              <a:spcAft>
                <a:spcPts val="0"/>
              </a:spcAft>
              <a:buNone/>
            </a:pPr>
            <a:endParaRPr lang="fr-FR" dirty="0"/>
          </a:p>
          <a:p>
            <a:pPr marL="0" lvl="0" indent="0" algn="l" rtl="0">
              <a:spcBef>
                <a:spcPts val="0"/>
              </a:spcBef>
              <a:spcAft>
                <a:spcPts val="0"/>
              </a:spcAft>
              <a:buNone/>
            </a:pPr>
            <a:r>
              <a:rPr lang="fr-FR" dirty="0"/>
              <a:t>Si on fait le calcule, dans ce</a:t>
            </a:r>
            <a:r>
              <a:rPr lang="fr-FR" baseline="0" dirty="0"/>
              <a:t> </a:t>
            </a:r>
            <a:r>
              <a:rPr lang="fr-FR" dirty="0" err="1"/>
              <a:t>Tidyworkflow</a:t>
            </a:r>
            <a:r>
              <a:rPr lang="fr-FR" baseline="0" dirty="0" err="1"/>
              <a:t>set</a:t>
            </a:r>
            <a:r>
              <a:rPr lang="fr-FR" baseline="0" dirty="0"/>
              <a:t>, 261 possibilités de modèles ont été testés. A la fin, il les classe selon </a:t>
            </a:r>
            <a:r>
              <a:rPr lang="fr-FR" baseline="0" dirty="0" err="1"/>
              <a:t>metric</a:t>
            </a:r>
            <a:r>
              <a:rPr lang="fr-FR" baseline="0" dirty="0"/>
              <a:t> choisi</a:t>
            </a:r>
            <a:endParaRPr lang="fr-FR"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dirty="0"/>
              <a:t>1 + 13*20 = 261 possibilités</a:t>
            </a:r>
          </a:p>
          <a:p>
            <a:pPr marL="0" lvl="0" indent="0" algn="l" rtl="0">
              <a:spcBef>
                <a:spcPts val="0"/>
              </a:spcBef>
              <a:spcAft>
                <a:spcPts val="0"/>
              </a:spcAft>
              <a:buNone/>
            </a:pPr>
            <a:endParaRPr lang="fr-FR" dirty="0"/>
          </a:p>
          <a:p>
            <a:pPr marL="0" lvl="0" indent="0" algn="l" rtl="0">
              <a:spcBef>
                <a:spcPts val="0"/>
              </a:spcBef>
              <a:spcAft>
                <a:spcPts val="0"/>
              </a:spcAft>
              <a:buNone/>
            </a:pPr>
            <a:endParaRPr lang="fr-FR" dirty="0"/>
          </a:p>
          <a:p>
            <a:pPr marL="0" lvl="0" indent="0" algn="l" rtl="0">
              <a:spcBef>
                <a:spcPts val="0"/>
              </a:spcBef>
              <a:spcAft>
                <a:spcPts val="0"/>
              </a:spcAft>
              <a:buNone/>
            </a:pPr>
            <a:r>
              <a:rPr lang="fr-FR" dirty="0"/>
              <a:t>En réalité nous avons fait tourner l’ensemble</a:t>
            </a:r>
            <a:r>
              <a:rPr lang="fr-FR" baseline="0" dirty="0"/>
              <a:t> de combinaison recette modèles, c’est juste dans cette présentation nous avons choisi de restreinte le nombre, sinon c’est pas lisible en terme de tableau et de graphique </a:t>
            </a:r>
            <a:endParaRPr lang="fr-FR" dirty="0"/>
          </a:p>
          <a:p>
            <a:pPr marL="0" lvl="0" indent="0" algn="l" rtl="0">
              <a:spcBef>
                <a:spcPts val="0"/>
              </a:spcBef>
              <a:spcAft>
                <a:spcPts val="0"/>
              </a:spcAft>
              <a:buNone/>
            </a:pPr>
            <a:endParaRPr lang="fr-FR" dirty="0"/>
          </a:p>
          <a:p>
            <a:pPr marL="0" lvl="0" indent="0" algn="l" rtl="0">
              <a:spcBef>
                <a:spcPts val="0"/>
              </a:spcBef>
              <a:spcAft>
                <a:spcPts val="0"/>
              </a:spcAft>
              <a:buNone/>
            </a:pPr>
            <a:endParaRPr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158750" indent="0">
              <a:buNone/>
            </a:pPr>
            <a:r>
              <a:rPr lang="fr-FR" dirty="0"/>
              <a:t>Si</a:t>
            </a:r>
            <a:r>
              <a:rPr lang="fr-FR" baseline="0" dirty="0"/>
              <a:t> on compare la performance de modèle selon le </a:t>
            </a:r>
            <a:r>
              <a:rPr lang="fr-FR" baseline="0" dirty="0" err="1"/>
              <a:t>metric</a:t>
            </a:r>
            <a:r>
              <a:rPr lang="fr-FR" baseline="0" dirty="0"/>
              <a:t> </a:t>
            </a:r>
            <a:r>
              <a:rPr lang="fr-FR" baseline="0" dirty="0" err="1"/>
              <a:t>accuracy</a:t>
            </a:r>
            <a:r>
              <a:rPr lang="fr-FR" baseline="0" dirty="0"/>
              <a:t>, la combinaison recette interaction et </a:t>
            </a:r>
            <a:r>
              <a:rPr lang="fr-FR" baseline="0" dirty="0" err="1"/>
              <a:t>spline</a:t>
            </a:r>
            <a:r>
              <a:rPr lang="fr-FR" baseline="0" dirty="0"/>
              <a:t>, et modèle </a:t>
            </a:r>
            <a:r>
              <a:rPr lang="fr-FR" baseline="0" dirty="0" err="1"/>
              <a:t>boosting</a:t>
            </a:r>
            <a:r>
              <a:rPr lang="fr-FR" baseline="0" dirty="0"/>
              <a:t> classe en première , avec une </a:t>
            </a:r>
            <a:r>
              <a:rPr lang="fr-FR" baseline="0" dirty="0" err="1"/>
              <a:t>accuravy</a:t>
            </a:r>
            <a:r>
              <a:rPr lang="fr-FR" baseline="0" dirty="0"/>
              <a:t> de 0,725</a:t>
            </a:r>
            <a:endParaRPr lang="fr-FR" dirty="0"/>
          </a:p>
        </p:txBody>
      </p:sp>
    </p:spTree>
    <p:extLst>
      <p:ext uri="{BB962C8B-B14F-4D97-AF65-F5344CB8AC3E}">
        <p14:creationId xmlns:p14="http://schemas.microsoft.com/office/powerpoint/2010/main" val="7634504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158750" indent="0">
              <a:buNone/>
            </a:pPr>
            <a:r>
              <a:rPr lang="fr-FR" dirty="0"/>
              <a:t>Si</a:t>
            </a:r>
            <a:r>
              <a:rPr lang="fr-FR" baseline="0" dirty="0"/>
              <a:t> on compare la performance de modèle selon le </a:t>
            </a:r>
            <a:r>
              <a:rPr lang="fr-FR" baseline="0" dirty="0" err="1"/>
              <a:t>metric</a:t>
            </a:r>
            <a:r>
              <a:rPr lang="fr-FR" baseline="0" dirty="0"/>
              <a:t> </a:t>
            </a:r>
            <a:r>
              <a:rPr lang="fr-FR" baseline="0" dirty="0" err="1"/>
              <a:t>accuracy</a:t>
            </a:r>
            <a:r>
              <a:rPr lang="fr-FR" baseline="0" dirty="0"/>
              <a:t>, la combinaison recette interaction et </a:t>
            </a:r>
            <a:r>
              <a:rPr lang="fr-FR" baseline="0" dirty="0" err="1"/>
              <a:t>spline</a:t>
            </a:r>
            <a:r>
              <a:rPr lang="fr-FR" baseline="0" dirty="0"/>
              <a:t>, et modèle </a:t>
            </a:r>
            <a:r>
              <a:rPr lang="fr-FR" baseline="0" dirty="0" err="1"/>
              <a:t>boosting</a:t>
            </a:r>
            <a:r>
              <a:rPr lang="fr-FR" baseline="0" dirty="0"/>
              <a:t> classe en première , avec une </a:t>
            </a:r>
            <a:r>
              <a:rPr lang="fr-FR" baseline="0" dirty="0" err="1"/>
              <a:t>accuravy</a:t>
            </a:r>
            <a:r>
              <a:rPr lang="fr-FR" baseline="0" dirty="0"/>
              <a:t> de 0,657</a:t>
            </a:r>
            <a:endParaRPr lang="fr-FR" dirty="0"/>
          </a:p>
        </p:txBody>
      </p:sp>
    </p:spTree>
    <p:extLst>
      <p:ext uri="{BB962C8B-B14F-4D97-AF65-F5344CB8AC3E}">
        <p14:creationId xmlns:p14="http://schemas.microsoft.com/office/powerpoint/2010/main" val="368513809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9baafe93df_0_4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9baafe93df_0_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fr-FR" dirty="0"/>
          </a:p>
          <a:p>
            <a:pPr marL="0" lvl="0" indent="0" algn="l" rtl="0">
              <a:spcBef>
                <a:spcPts val="0"/>
              </a:spcBef>
              <a:spcAft>
                <a:spcPts val="0"/>
              </a:spcAft>
              <a:buNone/>
            </a:pPr>
            <a:endParaRPr lang="fr-FR" dirty="0"/>
          </a:p>
          <a:p>
            <a:pPr marL="0" lvl="0" indent="0" algn="l" rtl="0">
              <a:spcBef>
                <a:spcPts val="0"/>
              </a:spcBef>
              <a:spcAft>
                <a:spcPts val="0"/>
              </a:spcAft>
              <a:buNone/>
            </a:pPr>
            <a:endParaRPr lang="fr-FR"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29577659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158750" indent="0">
              <a:buNone/>
            </a:pPr>
            <a:r>
              <a:rPr lang="fr-FR" dirty="0"/>
              <a:t>Au lieu</a:t>
            </a:r>
            <a:r>
              <a:rPr lang="fr-FR" baseline="0" dirty="0"/>
              <a:t> de s’affoler afin de décider à quel métrique faire confiance,  on s’est dit qu’on va également voir comment donne le modèle </a:t>
            </a:r>
            <a:r>
              <a:rPr lang="fr-FR" baseline="0" dirty="0" err="1"/>
              <a:t>deeplearning</a:t>
            </a:r>
            <a:r>
              <a:rPr lang="fr-FR" baseline="0" dirty="0"/>
              <a:t> via </a:t>
            </a:r>
            <a:r>
              <a:rPr lang="fr-FR" baseline="0" dirty="0" err="1"/>
              <a:t>Keras</a:t>
            </a:r>
            <a:r>
              <a:rPr lang="fr-FR" baseline="0" dirty="0"/>
              <a:t>. </a:t>
            </a:r>
            <a:r>
              <a:rPr lang="fr-FR" baseline="0" dirty="0" err="1"/>
              <a:t>Keras</a:t>
            </a:r>
            <a:r>
              <a:rPr lang="fr-FR" baseline="0" dirty="0"/>
              <a:t> n’est pas encore implémenté dans </a:t>
            </a:r>
            <a:r>
              <a:rPr lang="fr-FR" baseline="0" dirty="0" err="1"/>
              <a:t>tidymodel</a:t>
            </a:r>
            <a:r>
              <a:rPr lang="fr-FR" baseline="0" dirty="0"/>
              <a:t>, donc on a fait a part.</a:t>
            </a:r>
            <a:endParaRPr lang="fr-FR" dirty="0"/>
          </a:p>
          <a:p>
            <a:pPr marL="158750" indent="0">
              <a:buNone/>
            </a:pPr>
            <a:endParaRPr lang="fr-FR" dirty="0"/>
          </a:p>
          <a:p>
            <a:pPr marL="158750" indent="0">
              <a:buNone/>
            </a:pPr>
            <a:r>
              <a:rPr lang="fr-FR" dirty="0"/>
              <a:t>Selon</a:t>
            </a:r>
            <a:r>
              <a:rPr lang="fr-FR" baseline="0" dirty="0"/>
              <a:t> le cours de Martial, pas à peine de sélectionner les variables en amont, pas la peine de faire de l’interaction ni </a:t>
            </a:r>
            <a:r>
              <a:rPr lang="fr-FR" baseline="0" dirty="0" err="1"/>
              <a:t>spline</a:t>
            </a:r>
            <a:r>
              <a:rPr lang="fr-FR" baseline="0" dirty="0"/>
              <a:t>, nous avons mis en entrée le formule basic contenant ensemble des variables (sauf celles très peu renseignée). Nous avons codé une CV à la main.</a:t>
            </a:r>
          </a:p>
          <a:p>
            <a:pPr marL="158750" indent="0">
              <a:buNone/>
            </a:pPr>
            <a:endParaRPr lang="fr-FR" baseline="0" dirty="0"/>
          </a:p>
          <a:p>
            <a:pPr marL="0" lvl="0" indent="0" algn="l" rtl="0">
              <a:spcBef>
                <a:spcPts val="0"/>
              </a:spcBef>
              <a:spcAft>
                <a:spcPts val="0"/>
              </a:spcAft>
              <a:buNone/>
            </a:pPr>
            <a:r>
              <a:rPr lang="fr-FR" dirty="0"/>
              <a:t>En terme de résultat,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sz="1100" b="0" i="0" u="none" strike="noStrike" cap="none" dirty="0" err="1">
                <a:solidFill>
                  <a:srgbClr val="000000"/>
                </a:solidFill>
                <a:effectLst/>
                <a:latin typeface="Arial"/>
                <a:ea typeface="Arial"/>
                <a:cs typeface="Arial"/>
                <a:sym typeface="Arial"/>
              </a:rPr>
              <a:t>auc</a:t>
            </a:r>
            <a:r>
              <a:rPr lang="fr-FR" sz="1100" b="0" i="0" u="none" strike="noStrike" cap="none" dirty="0">
                <a:solidFill>
                  <a:srgbClr val="000000"/>
                </a:solidFill>
                <a:effectLst/>
                <a:latin typeface="Arial"/>
                <a:ea typeface="Arial"/>
                <a:cs typeface="Arial"/>
                <a:sym typeface="Arial"/>
              </a:rPr>
              <a:t> [1] 0.8653272 &gt; </a:t>
            </a:r>
            <a:r>
              <a:rPr lang="fr-FR" sz="1100" b="0" i="0" u="none" strike="noStrike" cap="none" dirty="0" err="1">
                <a:solidFill>
                  <a:srgbClr val="000000"/>
                </a:solidFill>
                <a:effectLst/>
                <a:latin typeface="Arial"/>
                <a:ea typeface="Arial"/>
                <a:cs typeface="Arial"/>
                <a:sym typeface="Arial"/>
              </a:rPr>
              <a:t>accuracy</a:t>
            </a:r>
            <a:r>
              <a:rPr lang="fr-FR" sz="1100" b="0" i="0" u="none" strike="noStrike" cap="none" dirty="0">
                <a:solidFill>
                  <a:srgbClr val="000000"/>
                </a:solidFill>
                <a:effectLst/>
                <a:latin typeface="Arial"/>
                <a:ea typeface="Arial"/>
                <a:cs typeface="Arial"/>
                <a:sym typeface="Arial"/>
              </a:rPr>
              <a:t> [1] 0.8572619 &gt;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fr-FR" sz="1100" b="0" i="0" u="none" strike="noStrike" cap="none" dirty="0">
              <a:solidFill>
                <a:srgbClr val="000000"/>
              </a:solidFill>
              <a:effectLst/>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sz="1100" b="0" i="0" u="none" strike="noStrike" cap="none" dirty="0">
                <a:solidFill>
                  <a:srgbClr val="000000"/>
                </a:solidFill>
                <a:effectLst/>
                <a:latin typeface="Arial"/>
                <a:ea typeface="Arial"/>
                <a:cs typeface="Arial"/>
                <a:sym typeface="Arial"/>
              </a:rPr>
              <a:t>avantageux par rapport</a:t>
            </a:r>
            <a:r>
              <a:rPr lang="fr-FR" sz="1100" b="0" i="0" u="none" strike="noStrike" cap="none" baseline="0" dirty="0">
                <a:solidFill>
                  <a:srgbClr val="000000"/>
                </a:solidFill>
                <a:effectLst/>
                <a:latin typeface="Arial"/>
                <a:ea typeface="Arial"/>
                <a:cs typeface="Arial"/>
                <a:sym typeface="Arial"/>
              </a:rPr>
              <a:t> aux résultats de </a:t>
            </a:r>
            <a:r>
              <a:rPr lang="fr-FR" sz="1100" b="0" i="0" u="none" strike="noStrike" cap="none" baseline="0" dirty="0" err="1">
                <a:solidFill>
                  <a:srgbClr val="000000"/>
                </a:solidFill>
                <a:effectLst/>
                <a:latin typeface="Arial"/>
                <a:ea typeface="Arial"/>
                <a:cs typeface="Arial"/>
                <a:sym typeface="Arial"/>
              </a:rPr>
              <a:t>tidy</a:t>
            </a:r>
            <a:r>
              <a:rPr lang="fr-FR" sz="1100" b="0" i="0" u="none" strike="noStrike" cap="none" baseline="0" dirty="0">
                <a:solidFill>
                  <a:srgbClr val="000000"/>
                </a:solidFill>
                <a:effectLst/>
                <a:latin typeface="Arial"/>
                <a:ea typeface="Arial"/>
                <a:cs typeface="Arial"/>
                <a:sym typeface="Arial"/>
              </a:rPr>
              <a:t> workflow</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fr-FR" sz="1100" b="0" i="0" u="none" strike="noStrike" cap="none" baseline="0" dirty="0">
              <a:solidFill>
                <a:srgbClr val="000000"/>
              </a:solidFill>
              <a:effectLst/>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sz="1100" b="0" i="0" u="none" strike="noStrike" cap="none" baseline="0" dirty="0">
                <a:solidFill>
                  <a:srgbClr val="000000"/>
                </a:solidFill>
                <a:effectLst/>
                <a:latin typeface="Arial"/>
                <a:ea typeface="Arial"/>
                <a:cs typeface="Arial"/>
                <a:sym typeface="Arial"/>
              </a:rPr>
              <a:t>Ainsi, nous avons sélectionner le modèle </a:t>
            </a:r>
            <a:r>
              <a:rPr lang="fr-FR" sz="1100" b="0" i="0" u="none" strike="noStrike" cap="none" baseline="0" dirty="0" err="1">
                <a:solidFill>
                  <a:srgbClr val="000000"/>
                </a:solidFill>
                <a:effectLst/>
                <a:latin typeface="Arial"/>
                <a:ea typeface="Arial"/>
                <a:cs typeface="Arial"/>
                <a:sym typeface="Arial"/>
              </a:rPr>
              <a:t>Keras</a:t>
            </a:r>
            <a:r>
              <a:rPr lang="fr-FR" sz="1100" b="0" i="0" u="none" strike="noStrike" cap="none" baseline="0" dirty="0">
                <a:solidFill>
                  <a:srgbClr val="000000"/>
                </a:solidFill>
                <a:effectLst/>
                <a:latin typeface="Arial"/>
                <a:ea typeface="Arial"/>
                <a:cs typeface="Arial"/>
                <a:sym typeface="Arial"/>
              </a:rPr>
              <a:t>, puis effectuer la prédiction de notre </a:t>
            </a:r>
            <a:r>
              <a:rPr lang="fr-FR" sz="1100" b="0" i="0" u="none" strike="noStrike" cap="none" baseline="0" dirty="0" err="1">
                <a:solidFill>
                  <a:srgbClr val="000000"/>
                </a:solidFill>
                <a:effectLst/>
                <a:latin typeface="Arial"/>
                <a:ea typeface="Arial"/>
                <a:cs typeface="Arial"/>
                <a:sym typeface="Arial"/>
              </a:rPr>
              <a:t>testset</a:t>
            </a:r>
            <a:r>
              <a:rPr lang="fr-FR" sz="1100" b="0" i="0" u="none" strike="noStrike" cap="none" baseline="0" dirty="0">
                <a:solidFill>
                  <a:srgbClr val="000000"/>
                </a:solidFill>
                <a:effectLst/>
                <a:latin typeface="Arial"/>
                <a:ea typeface="Arial"/>
                <a:cs typeface="Arial"/>
                <a:sym typeface="Arial"/>
              </a:rPr>
              <a:t> avec </a:t>
            </a:r>
            <a:r>
              <a:rPr lang="fr-FR" sz="1100" b="0" i="0" u="none" strike="noStrike" cap="none" baseline="0" dirty="0" err="1">
                <a:solidFill>
                  <a:srgbClr val="000000"/>
                </a:solidFill>
                <a:effectLst/>
                <a:latin typeface="Arial"/>
                <a:ea typeface="Arial"/>
                <a:cs typeface="Arial"/>
                <a:sym typeface="Arial"/>
              </a:rPr>
              <a:t>keras</a:t>
            </a:r>
            <a:r>
              <a:rPr lang="fr-FR" sz="1100" b="0" i="0" u="none" strike="noStrike" cap="none" baseline="0" dirty="0">
                <a:solidFill>
                  <a:srgbClr val="000000"/>
                </a:solidFill>
                <a:effectLst/>
                <a:latin typeface="Arial"/>
                <a:ea typeface="Arial"/>
                <a:cs typeface="Arial"/>
                <a:sym typeface="Arial"/>
              </a:rPr>
              <a:t>. Ces résultats de prédiction a une </a:t>
            </a:r>
            <a:endParaRPr lang="fr-FR" sz="1100" b="0" i="0" u="none" strike="noStrike" cap="none" dirty="0">
              <a:solidFill>
                <a:srgbClr val="000000"/>
              </a:solidFill>
              <a:effectLst/>
              <a:latin typeface="Arial"/>
              <a:ea typeface="Arial"/>
              <a:cs typeface="Arial"/>
              <a:sym typeface="Arial"/>
            </a:endParaRPr>
          </a:p>
          <a:p>
            <a:pPr marL="158750" indent="0">
              <a:buNone/>
            </a:pPr>
            <a:endParaRPr lang="fr-FR" dirty="0"/>
          </a:p>
        </p:txBody>
      </p:sp>
    </p:spTree>
    <p:extLst>
      <p:ext uri="{BB962C8B-B14F-4D97-AF65-F5344CB8AC3E}">
        <p14:creationId xmlns:p14="http://schemas.microsoft.com/office/powerpoint/2010/main" val="46979936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g9baafe93df_0_7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3" name="Google Shape;433;g9baafe93df_0_7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9baafe93df_0_10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0" name="Google Shape;680;g9baafe93df_0_10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montrent la dépendance entre la</a:t>
            </a:r>
            <a:r>
              <a:rPr lang="fr-FR" baseline="0" dirty="0"/>
              <a:t> prédiction </a:t>
            </a:r>
            <a:r>
              <a:rPr lang="fr-FR" dirty="0"/>
              <a:t>cible et les variables d’entrées,</a:t>
            </a:r>
            <a:r>
              <a:rPr lang="fr-FR" baseline="0" dirty="0"/>
              <a:t> en </a:t>
            </a:r>
            <a:r>
              <a:rPr lang="fr-FR" dirty="0"/>
              <a:t>marginalisant les valeurs de toutes les autres variables. Intuitivement, nous pouvons interpréter la dépendance partielle comme la prédiction attendue en fonction des variables d'entrée d'intérêt.</a:t>
            </a:r>
          </a:p>
          <a:p>
            <a:pPr marL="0" lvl="0" indent="0" algn="l" rtl="0">
              <a:spcBef>
                <a:spcPts val="0"/>
              </a:spcBef>
              <a:spcAft>
                <a:spcPts val="0"/>
              </a:spcAft>
              <a:buNone/>
            </a:pPr>
            <a:endParaRPr lang="fr-FR" dirty="0"/>
          </a:p>
          <a:p>
            <a:pPr marL="0" lvl="0" indent="0" algn="l" rtl="0">
              <a:spcBef>
                <a:spcPts val="0"/>
              </a:spcBef>
              <a:spcAft>
                <a:spcPts val="0"/>
              </a:spcAft>
              <a:buNone/>
            </a:pPr>
            <a:r>
              <a:rPr lang="fr-FR" dirty="0"/>
              <a:t>Par exemple avec le</a:t>
            </a:r>
            <a:r>
              <a:rPr lang="fr-FR" baseline="0" dirty="0"/>
              <a:t> résultats de prédiction sur le bloc de données tests, nous avons pu réaliser ce genre de PDP ( </a:t>
            </a:r>
            <a:r>
              <a:rPr lang="fr-FR" baseline="0" dirty="0" err="1"/>
              <a:t>proba</a:t>
            </a:r>
            <a:r>
              <a:rPr lang="fr-FR" baseline="0" dirty="0"/>
              <a:t> de blessement grave selon le type de trajet). Comme notre objectif est de identifier les différentes variables contributeurs de la prédiction selon les différents territoires, afin de donner des préconisation adéquates. Nous avons fait ces analyses par départements puis comparer ces PDP de différentes de département. Il y a onglet dans </a:t>
            </a:r>
            <a:r>
              <a:rPr lang="fr-FR" baseline="0" dirty="0" err="1"/>
              <a:t>shinny</a:t>
            </a:r>
            <a:r>
              <a:rPr lang="fr-FR" baseline="0" dirty="0"/>
              <a:t> qui est réservé à cette partie. Patrice vous </a:t>
            </a:r>
            <a:r>
              <a:rPr lang="fr-FR" baseline="0" dirty="0" err="1"/>
              <a:t>expliqurai</a:t>
            </a:r>
            <a:r>
              <a:rPr lang="fr-FR" baseline="0" dirty="0"/>
              <a:t> dans la prochaine partie.  </a:t>
            </a:r>
            <a:endParaRPr dirty="0"/>
          </a:p>
        </p:txBody>
      </p:sp>
    </p:spTree>
    <p:extLst>
      <p:ext uri="{BB962C8B-B14F-4D97-AF65-F5344CB8AC3E}">
        <p14:creationId xmlns:p14="http://schemas.microsoft.com/office/powerpoint/2010/main" val="41967370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9baafe93df_0_8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9baafe93df_0_8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9baafe93df_0_3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9baafe93df_0_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1"/>
        <p:cNvGrpSpPr/>
        <p:nvPr/>
      </p:nvGrpSpPr>
      <p:grpSpPr>
        <a:xfrm>
          <a:off x="0" y="0"/>
          <a:ext cx="0" cy="0"/>
          <a:chOff x="0" y="0"/>
          <a:chExt cx="0" cy="0"/>
        </a:xfrm>
      </p:grpSpPr>
      <p:sp>
        <p:nvSpPr>
          <p:cNvPr id="612" name="Google Shape;612;g9baafe93df_0_9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3" name="Google Shape;613;g9baafe93df_0_9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9baafe93df_0_10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0" name="Google Shape;680;g9baafe93df_0_10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fr-FR" dirty="0"/>
          </a:p>
          <a:p>
            <a:pPr marL="0" lvl="0" indent="0" algn="l" rtl="0">
              <a:spcBef>
                <a:spcPts val="0"/>
              </a:spcBef>
              <a:spcAft>
                <a:spcPts val="0"/>
              </a:spcAft>
              <a:buNone/>
            </a:pPr>
            <a:r>
              <a:rPr lang="fr-FR" dirty="0"/>
              <a:t>Quelques pistes dans les appels à projets 2021 de l’ONISR.</a:t>
            </a:r>
            <a:endParaRPr dirty="0"/>
          </a:p>
        </p:txBody>
      </p:sp>
    </p:spTree>
    <p:extLst>
      <p:ext uri="{BB962C8B-B14F-4D97-AF65-F5344CB8AC3E}">
        <p14:creationId xmlns:p14="http://schemas.microsoft.com/office/powerpoint/2010/main" val="15389432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9baafe93df_0_10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0" name="Google Shape;680;g9baafe93df_0_10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fr-FR" dirty="0"/>
          </a:p>
          <a:p>
            <a:pPr marL="0" lvl="0" indent="0" algn="l" rtl="0">
              <a:spcBef>
                <a:spcPts val="0"/>
              </a:spcBef>
              <a:spcAft>
                <a:spcPts val="0"/>
              </a:spcAft>
              <a:buNone/>
            </a:pPr>
            <a:r>
              <a:rPr lang="fr-FR" dirty="0"/>
              <a:t>Quelques pistes dans les appels à projets 2021 de l’ONISR.</a:t>
            </a:r>
            <a:endParaRPr dirty="0"/>
          </a:p>
        </p:txBody>
      </p:sp>
    </p:spTree>
    <p:extLst>
      <p:ext uri="{BB962C8B-B14F-4D97-AF65-F5344CB8AC3E}">
        <p14:creationId xmlns:p14="http://schemas.microsoft.com/office/powerpoint/2010/main" val="20299017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1"/>
        <p:cNvGrpSpPr/>
        <p:nvPr/>
      </p:nvGrpSpPr>
      <p:grpSpPr>
        <a:xfrm>
          <a:off x="0" y="0"/>
          <a:ext cx="0" cy="0"/>
          <a:chOff x="0" y="0"/>
          <a:chExt cx="0" cy="0"/>
        </a:xfrm>
      </p:grpSpPr>
      <p:sp>
        <p:nvSpPr>
          <p:cNvPr id="612" name="Google Shape;612;g9baafe93df_0_9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3" name="Google Shape;613;g9baafe93df_0_9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 </a:t>
            </a:r>
            <a:endParaRPr dirty="0"/>
          </a:p>
        </p:txBody>
      </p:sp>
    </p:spTree>
    <p:extLst>
      <p:ext uri="{BB962C8B-B14F-4D97-AF65-F5344CB8AC3E}">
        <p14:creationId xmlns:p14="http://schemas.microsoft.com/office/powerpoint/2010/main" val="37074123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9baafe93df_0_3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9baafe93df_0_3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9baafe93df_0_10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0" name="Google Shape;680;g9baafe93df_0_10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A faire,</a:t>
            </a:r>
            <a:r>
              <a:rPr lang="fr-FR" baseline="0" dirty="0"/>
              <a:t> une introduction en bref</a:t>
            </a:r>
          </a:p>
          <a:p>
            <a:pPr marL="0" lvl="0" indent="0" algn="l" rtl="0">
              <a:spcBef>
                <a:spcPts val="0"/>
              </a:spcBef>
              <a:spcAft>
                <a:spcPts val="0"/>
              </a:spcAft>
              <a:buNone/>
            </a:pPr>
            <a:endParaRPr lang="fr-FR" baseline="0" dirty="0"/>
          </a:p>
          <a:p>
            <a:pPr marL="0" lvl="0" indent="0" algn="l" rtl="0">
              <a:spcBef>
                <a:spcPts val="0"/>
              </a:spcBef>
              <a:spcAft>
                <a:spcPts val="0"/>
              </a:spcAft>
              <a:buNone/>
            </a:pPr>
            <a:r>
              <a:rPr lang="fr-FR" baseline="0" dirty="0"/>
              <a:t>A savoir que pour l’année 2020 le chiffres des tuées sur les routes de métropole s’élève à 2541 (source ONISR)</a:t>
            </a:r>
            <a:endParaRPr dirty="0"/>
          </a:p>
        </p:txBody>
      </p:sp>
    </p:spTree>
    <p:extLst>
      <p:ext uri="{BB962C8B-B14F-4D97-AF65-F5344CB8AC3E}">
        <p14:creationId xmlns:p14="http://schemas.microsoft.com/office/powerpoint/2010/main" val="27848961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9baafe93df_0_4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9baafe93df_0_4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9baafe93df_0_10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0" name="Google Shape;680;g9baafe93df_0_10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Ces bases occultent néanmoins certaines données spécifiques relatives aux usagers et aux véhicules et à leur comportement dans la mesure où la divulgation de ces données porterait atteinte à la protection de la vie privée des personnes physiques aisément identifiables ou ferait apparaître le comportement de telles personnes alors que la divulgation de ce comportement pourrait leur porter préjudice</a:t>
            </a:r>
          </a:p>
          <a:p>
            <a:pPr marL="0" lvl="0" indent="0" algn="l" rtl="0">
              <a:spcBef>
                <a:spcPts val="0"/>
              </a:spcBef>
              <a:spcAft>
                <a:spcPts val="0"/>
              </a:spcAft>
              <a:buNone/>
            </a:pPr>
            <a:endParaRPr lang="fr-FR" dirty="0"/>
          </a:p>
          <a:p>
            <a:pPr marL="0" lvl="0" indent="0" algn="l" rtl="0">
              <a:spcBef>
                <a:spcPts val="0"/>
              </a:spcBef>
              <a:spcAft>
                <a:spcPts val="0"/>
              </a:spcAft>
              <a:buNone/>
            </a:pPr>
            <a:endParaRPr lang="fr-FR"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dirty="0"/>
              <a:t>Raison de rester qu’en</a:t>
            </a:r>
            <a:r>
              <a:rPr lang="fr-FR" baseline="0" dirty="0"/>
              <a:t> 2019 =&gt; </a:t>
            </a:r>
            <a:r>
              <a:rPr lang="fr-FR" dirty="0"/>
              <a:t>L’indicateur « blessé hospitalisé » n’est plus labellisé par l’autorité de la statistique publique depuis 2019</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41595524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9baafe93df_0_10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0" name="Google Shape;680;g9baafe93df_0_10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328606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9baafe93df_0_10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0" name="Google Shape;680;g9baafe93df_0_10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Dans le tableau, chaque</a:t>
            </a:r>
            <a:r>
              <a:rPr lang="fr-FR" baseline="0" dirty="0"/>
              <a:t> ligne est un relevé par une station données. Il y a  6-7 relevés par jour, dans les variables, nous retrouvons </a:t>
            </a:r>
            <a:r>
              <a:rPr lang="fr-FR" sz="1100" dirty="0">
                <a:solidFill>
                  <a:srgbClr val="0070C0"/>
                </a:solidFill>
                <a:uFill>
                  <a:noFill/>
                </a:uFill>
              </a:rPr>
              <a:t>Température, Vitesse vent, Rafales, Humidité</a:t>
            </a:r>
            <a:endParaRPr lang="fr-FR" dirty="0"/>
          </a:p>
          <a:p>
            <a:pPr marL="0" lvl="0" indent="0" algn="l" rtl="0">
              <a:spcBef>
                <a:spcPts val="0"/>
              </a:spcBef>
              <a:spcAft>
                <a:spcPts val="0"/>
              </a:spcAft>
              <a:buNone/>
            </a:pPr>
            <a:endParaRPr lang="fr-FR"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baseline="0" dirty="0"/>
              <a:t>Maintenant est de </a:t>
            </a:r>
            <a:r>
              <a:rPr lang="fr-FR" sz="1100" dirty="0">
                <a:uFill>
                  <a:noFill/>
                </a:uFill>
              </a:rPr>
              <a:t>Relier les données météo au</a:t>
            </a:r>
            <a:r>
              <a:rPr lang="fr-FR" sz="1100" baseline="0" dirty="0">
                <a:uFill>
                  <a:noFill/>
                </a:uFill>
              </a:rPr>
              <a:t> lieu </a:t>
            </a:r>
            <a:r>
              <a:rPr lang="fr-FR" sz="1100" dirty="0">
                <a:uFill>
                  <a:noFill/>
                </a:uFill>
              </a:rPr>
              <a:t>d’accident, nous connaissons</a:t>
            </a:r>
            <a:r>
              <a:rPr lang="fr-FR" sz="1100" baseline="0" dirty="0">
                <a:uFill>
                  <a:noFill/>
                </a:uFill>
              </a:rPr>
              <a:t> la commune d’accident</a:t>
            </a:r>
            <a:r>
              <a:rPr lang="fr-FR" sz="1100" dirty="0">
                <a:uFill>
                  <a:noFill/>
                </a:uFill>
              </a:rPr>
              <a:t> :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sz="1100" dirty="0">
                <a:uFill>
                  <a:noFill/>
                </a:uFill>
              </a:rPr>
              <a:t>1- D’abord trouver</a:t>
            </a:r>
            <a:r>
              <a:rPr lang="fr-FR" sz="1100" baseline="0" dirty="0">
                <a:uFill>
                  <a:noFill/>
                </a:uFill>
              </a:rPr>
              <a:t> une fond de carte commune de INSEE</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sz="1100" baseline="0" dirty="0">
                <a:uFill>
                  <a:noFill/>
                </a:uFill>
              </a:rPr>
              <a:t>2- géo localiser les stations météo car nous avons leur long </a:t>
            </a:r>
            <a:r>
              <a:rPr lang="fr-FR" sz="1100" baseline="0" dirty="0" err="1">
                <a:uFill>
                  <a:noFill/>
                </a:uFill>
              </a:rPr>
              <a:t>lat</a:t>
            </a:r>
            <a:endParaRPr lang="fr-FR" sz="1100" baseline="0" dirty="0">
              <a:uFill>
                <a:noFill/>
              </a:uFill>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sz="1100" baseline="0" dirty="0">
                <a:uFill>
                  <a:noFill/>
                </a:uFill>
              </a:rPr>
              <a:t>3- A l’aide d’un outil SIG, attribuer </a:t>
            </a:r>
            <a:r>
              <a:rPr lang="fr-FR" sz="1100" dirty="0">
                <a:solidFill>
                  <a:srgbClr val="0070C0"/>
                </a:solidFill>
                <a:uFill>
                  <a:noFill/>
                </a:uFill>
              </a:rPr>
              <a:t>a chaque commune une station météo le plus proche a distance vol-oiseau,</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sz="1100" dirty="0">
                <a:solidFill>
                  <a:srgbClr val="0070C0"/>
                </a:solidFill>
                <a:uFill>
                  <a:noFill/>
                </a:uFill>
              </a:rPr>
              <a:t>4-</a:t>
            </a:r>
            <a:r>
              <a:rPr lang="fr-FR" sz="1100" baseline="0" dirty="0">
                <a:solidFill>
                  <a:srgbClr val="0070C0"/>
                </a:solidFill>
                <a:uFill>
                  <a:noFill/>
                </a:uFill>
              </a:rPr>
              <a:t> Puis trouver la date de l’accident et prendre le relevé de l’heure la plus proche</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fr-FR" dirty="0"/>
          </a:p>
        </p:txBody>
      </p:sp>
    </p:spTree>
    <p:extLst>
      <p:ext uri="{BB962C8B-B14F-4D97-AF65-F5344CB8AC3E}">
        <p14:creationId xmlns:p14="http://schemas.microsoft.com/office/powerpoint/2010/main" val="305010529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135981" y="1393699"/>
            <a:ext cx="6886800" cy="1782300"/>
          </a:xfrm>
          <a:prstGeom prst="rect">
            <a:avLst/>
          </a:prstGeom>
        </p:spPr>
        <p:txBody>
          <a:bodyPr spcFirstLastPara="1" wrap="square" lIns="91425" tIns="91425" rIns="91425" bIns="91425" anchor="b" anchorCtr="0">
            <a:noAutofit/>
          </a:bodyPr>
          <a:lstStyle>
            <a:lvl1pPr lvl="0" algn="r" rtl="0">
              <a:spcBef>
                <a:spcPts val="0"/>
              </a:spcBef>
              <a:spcAft>
                <a:spcPts val="0"/>
              </a:spcAft>
              <a:buSzPts val="6000"/>
              <a:buNone/>
              <a:defRPr sz="4800"/>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3670681" y="2933522"/>
            <a:ext cx="4352100" cy="7170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1200"/>
              <a:buFont typeface="Roboto Condensed Light"/>
              <a:buNone/>
              <a:defRPr sz="1400">
                <a:latin typeface="Roboto Condensed Light"/>
                <a:ea typeface="Roboto Condensed Light"/>
                <a:cs typeface="Roboto Condensed Light"/>
                <a:sym typeface="Roboto Condensed Light"/>
              </a:defRPr>
            </a:lvl1pPr>
            <a:lvl2pPr lvl="1" algn="r" rtl="0">
              <a:lnSpc>
                <a:spcPct val="100000"/>
              </a:lnSpc>
              <a:spcBef>
                <a:spcPts val="0"/>
              </a:spcBef>
              <a:spcAft>
                <a:spcPts val="0"/>
              </a:spcAft>
              <a:buSzPts val="2800"/>
              <a:buNone/>
              <a:defRPr sz="2800"/>
            </a:lvl2pPr>
            <a:lvl3pPr lvl="2" algn="r" rtl="0">
              <a:lnSpc>
                <a:spcPct val="100000"/>
              </a:lnSpc>
              <a:spcBef>
                <a:spcPts val="0"/>
              </a:spcBef>
              <a:spcAft>
                <a:spcPts val="0"/>
              </a:spcAft>
              <a:buSzPts val="2800"/>
              <a:buNone/>
              <a:defRPr sz="2800"/>
            </a:lvl3pPr>
            <a:lvl4pPr lvl="3" algn="r" rtl="0">
              <a:lnSpc>
                <a:spcPct val="100000"/>
              </a:lnSpc>
              <a:spcBef>
                <a:spcPts val="0"/>
              </a:spcBef>
              <a:spcAft>
                <a:spcPts val="0"/>
              </a:spcAft>
              <a:buSzPts val="2800"/>
              <a:buNone/>
              <a:defRPr sz="2800"/>
            </a:lvl4pPr>
            <a:lvl5pPr lvl="4" algn="r" rtl="0">
              <a:lnSpc>
                <a:spcPct val="100000"/>
              </a:lnSpc>
              <a:spcBef>
                <a:spcPts val="0"/>
              </a:spcBef>
              <a:spcAft>
                <a:spcPts val="0"/>
              </a:spcAft>
              <a:buSzPts val="2800"/>
              <a:buNone/>
              <a:defRPr sz="2800"/>
            </a:lvl5pPr>
            <a:lvl6pPr lvl="5" algn="r" rtl="0">
              <a:lnSpc>
                <a:spcPct val="100000"/>
              </a:lnSpc>
              <a:spcBef>
                <a:spcPts val="0"/>
              </a:spcBef>
              <a:spcAft>
                <a:spcPts val="0"/>
              </a:spcAft>
              <a:buSzPts val="2800"/>
              <a:buNone/>
              <a:defRPr sz="2800"/>
            </a:lvl6pPr>
            <a:lvl7pPr lvl="6" algn="r" rtl="0">
              <a:lnSpc>
                <a:spcPct val="100000"/>
              </a:lnSpc>
              <a:spcBef>
                <a:spcPts val="0"/>
              </a:spcBef>
              <a:spcAft>
                <a:spcPts val="0"/>
              </a:spcAft>
              <a:buSzPts val="2800"/>
              <a:buNone/>
              <a:defRPr sz="2800"/>
            </a:lvl7pPr>
            <a:lvl8pPr lvl="7" algn="r" rtl="0">
              <a:lnSpc>
                <a:spcPct val="100000"/>
              </a:lnSpc>
              <a:spcBef>
                <a:spcPts val="0"/>
              </a:spcBef>
              <a:spcAft>
                <a:spcPts val="0"/>
              </a:spcAft>
              <a:buSzPts val="2800"/>
              <a:buNone/>
              <a:defRPr sz="2800"/>
            </a:lvl8pPr>
            <a:lvl9pPr lvl="8" algn="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header 1">
  <p:cSld name="CUSTOM_3">
    <p:bg>
      <p:bgPr>
        <a:blipFill>
          <a:blip r:embed="rId2">
            <a:alphaModFix/>
          </a:blip>
          <a:stretch>
            <a:fillRect/>
          </a:stretch>
        </a:blipFill>
        <a:effectLst/>
      </p:bgPr>
    </p:bg>
    <p:spTree>
      <p:nvGrpSpPr>
        <p:cNvPr id="1" name="Shape 62"/>
        <p:cNvGrpSpPr/>
        <p:nvPr/>
      </p:nvGrpSpPr>
      <p:grpSpPr>
        <a:xfrm>
          <a:off x="0" y="0"/>
          <a:ext cx="0" cy="0"/>
          <a:chOff x="0" y="0"/>
          <a:chExt cx="0" cy="0"/>
        </a:xfrm>
      </p:grpSpPr>
      <p:sp>
        <p:nvSpPr>
          <p:cNvPr id="63" name="Google Shape;63;p14"/>
          <p:cNvSpPr txBox="1">
            <a:spLocks noGrp="1"/>
          </p:cNvSpPr>
          <p:nvPr>
            <p:ph type="ctrTitle"/>
          </p:nvPr>
        </p:nvSpPr>
        <p:spPr>
          <a:xfrm flipH="1">
            <a:off x="2747779" y="2635675"/>
            <a:ext cx="5195700" cy="19212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3600"/>
              <a:buNone/>
              <a:defRPr sz="3600"/>
            </a:lvl1pPr>
            <a:lvl2pPr lvl="1" algn="r" rtl="0">
              <a:spcBef>
                <a:spcPts val="0"/>
              </a:spcBef>
              <a:spcAft>
                <a:spcPts val="0"/>
              </a:spcAft>
              <a:buClr>
                <a:srgbClr val="FFFFFF"/>
              </a:buClr>
              <a:buSzPts val="6500"/>
              <a:buNone/>
              <a:defRPr sz="6500">
                <a:solidFill>
                  <a:srgbClr val="FFFFFF"/>
                </a:solidFill>
              </a:defRPr>
            </a:lvl2pPr>
            <a:lvl3pPr lvl="2" algn="r" rtl="0">
              <a:spcBef>
                <a:spcPts val="0"/>
              </a:spcBef>
              <a:spcAft>
                <a:spcPts val="0"/>
              </a:spcAft>
              <a:buClr>
                <a:srgbClr val="FFFFFF"/>
              </a:buClr>
              <a:buSzPts val="6500"/>
              <a:buNone/>
              <a:defRPr sz="6500">
                <a:solidFill>
                  <a:srgbClr val="FFFFFF"/>
                </a:solidFill>
              </a:defRPr>
            </a:lvl3pPr>
            <a:lvl4pPr lvl="3" algn="r" rtl="0">
              <a:spcBef>
                <a:spcPts val="0"/>
              </a:spcBef>
              <a:spcAft>
                <a:spcPts val="0"/>
              </a:spcAft>
              <a:buClr>
                <a:srgbClr val="FFFFFF"/>
              </a:buClr>
              <a:buSzPts val="6500"/>
              <a:buNone/>
              <a:defRPr sz="6500">
                <a:solidFill>
                  <a:srgbClr val="FFFFFF"/>
                </a:solidFill>
              </a:defRPr>
            </a:lvl4pPr>
            <a:lvl5pPr lvl="4" algn="r" rtl="0">
              <a:spcBef>
                <a:spcPts val="0"/>
              </a:spcBef>
              <a:spcAft>
                <a:spcPts val="0"/>
              </a:spcAft>
              <a:buClr>
                <a:srgbClr val="FFFFFF"/>
              </a:buClr>
              <a:buSzPts val="6500"/>
              <a:buNone/>
              <a:defRPr sz="6500">
                <a:solidFill>
                  <a:srgbClr val="FFFFFF"/>
                </a:solidFill>
              </a:defRPr>
            </a:lvl5pPr>
            <a:lvl6pPr lvl="5" algn="r" rtl="0">
              <a:spcBef>
                <a:spcPts val="0"/>
              </a:spcBef>
              <a:spcAft>
                <a:spcPts val="0"/>
              </a:spcAft>
              <a:buClr>
                <a:srgbClr val="FFFFFF"/>
              </a:buClr>
              <a:buSzPts val="6500"/>
              <a:buNone/>
              <a:defRPr sz="6500">
                <a:solidFill>
                  <a:srgbClr val="FFFFFF"/>
                </a:solidFill>
              </a:defRPr>
            </a:lvl6pPr>
            <a:lvl7pPr lvl="6" algn="r" rtl="0">
              <a:spcBef>
                <a:spcPts val="0"/>
              </a:spcBef>
              <a:spcAft>
                <a:spcPts val="0"/>
              </a:spcAft>
              <a:buClr>
                <a:srgbClr val="FFFFFF"/>
              </a:buClr>
              <a:buSzPts val="6500"/>
              <a:buNone/>
              <a:defRPr sz="6500">
                <a:solidFill>
                  <a:srgbClr val="FFFFFF"/>
                </a:solidFill>
              </a:defRPr>
            </a:lvl7pPr>
            <a:lvl8pPr lvl="7" algn="r" rtl="0">
              <a:spcBef>
                <a:spcPts val="0"/>
              </a:spcBef>
              <a:spcAft>
                <a:spcPts val="0"/>
              </a:spcAft>
              <a:buClr>
                <a:srgbClr val="FFFFFF"/>
              </a:buClr>
              <a:buSzPts val="6500"/>
              <a:buNone/>
              <a:defRPr sz="6500">
                <a:solidFill>
                  <a:srgbClr val="FFFFFF"/>
                </a:solidFill>
              </a:defRPr>
            </a:lvl8pPr>
            <a:lvl9pPr lvl="8" algn="r" rtl="0">
              <a:spcBef>
                <a:spcPts val="0"/>
              </a:spcBef>
              <a:spcAft>
                <a:spcPts val="0"/>
              </a:spcAft>
              <a:buClr>
                <a:srgbClr val="FFFFFF"/>
              </a:buClr>
              <a:buSzPts val="6500"/>
              <a:buNone/>
              <a:defRPr sz="6500">
                <a:solidFill>
                  <a:srgbClr val="FFFFFF"/>
                </a:solidFill>
              </a:defRPr>
            </a:lvl9pPr>
          </a:lstStyle>
          <a:p>
            <a:endParaRPr/>
          </a:p>
        </p:txBody>
      </p:sp>
      <p:sp>
        <p:nvSpPr>
          <p:cNvPr id="64" name="Google Shape;64;p14"/>
          <p:cNvSpPr txBox="1">
            <a:spLocks noGrp="1"/>
          </p:cNvSpPr>
          <p:nvPr>
            <p:ph type="title" idx="2" hasCustomPrompt="1"/>
          </p:nvPr>
        </p:nvSpPr>
        <p:spPr>
          <a:xfrm flipH="1">
            <a:off x="4964179" y="2323850"/>
            <a:ext cx="29793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9600"/>
              <a:buNone/>
              <a:defRPr sz="9600"/>
            </a:lvl1pPr>
            <a:lvl2pPr lvl="1"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65" name="Google Shape;65;p14"/>
          <p:cNvSpPr txBox="1">
            <a:spLocks noGrp="1"/>
          </p:cNvSpPr>
          <p:nvPr>
            <p:ph type="subTitle" idx="1"/>
          </p:nvPr>
        </p:nvSpPr>
        <p:spPr>
          <a:xfrm>
            <a:off x="3718579" y="4030481"/>
            <a:ext cx="4224900" cy="536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sz="14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header 2">
  <p:cSld name="CUSTOM_4">
    <p:bg>
      <p:bgPr>
        <a:blipFill>
          <a:blip r:embed="rId2">
            <a:alphaModFix/>
          </a:blip>
          <a:stretch>
            <a:fillRect/>
          </a:stretch>
        </a:blipFill>
        <a:effectLst/>
      </p:bgPr>
    </p:bg>
    <p:spTree>
      <p:nvGrpSpPr>
        <p:cNvPr id="1" name="Shape 66"/>
        <p:cNvGrpSpPr/>
        <p:nvPr/>
      </p:nvGrpSpPr>
      <p:grpSpPr>
        <a:xfrm>
          <a:off x="0" y="0"/>
          <a:ext cx="0" cy="0"/>
          <a:chOff x="0" y="0"/>
          <a:chExt cx="0" cy="0"/>
        </a:xfrm>
      </p:grpSpPr>
      <p:sp>
        <p:nvSpPr>
          <p:cNvPr id="67" name="Google Shape;67;p15"/>
          <p:cNvSpPr txBox="1">
            <a:spLocks noGrp="1"/>
          </p:cNvSpPr>
          <p:nvPr>
            <p:ph type="ctrTitle"/>
          </p:nvPr>
        </p:nvSpPr>
        <p:spPr>
          <a:xfrm flipH="1">
            <a:off x="2754543" y="1347038"/>
            <a:ext cx="5195700" cy="19212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3600"/>
              <a:buNone/>
              <a:defRPr sz="3600"/>
            </a:lvl1pPr>
            <a:lvl2pPr lvl="1" algn="r" rtl="0">
              <a:spcBef>
                <a:spcPts val="0"/>
              </a:spcBef>
              <a:spcAft>
                <a:spcPts val="0"/>
              </a:spcAft>
              <a:buClr>
                <a:srgbClr val="FFFFFF"/>
              </a:buClr>
              <a:buSzPts val="6500"/>
              <a:buNone/>
              <a:defRPr sz="6500">
                <a:solidFill>
                  <a:srgbClr val="FFFFFF"/>
                </a:solidFill>
              </a:defRPr>
            </a:lvl2pPr>
            <a:lvl3pPr lvl="2" algn="r" rtl="0">
              <a:spcBef>
                <a:spcPts val="0"/>
              </a:spcBef>
              <a:spcAft>
                <a:spcPts val="0"/>
              </a:spcAft>
              <a:buClr>
                <a:srgbClr val="FFFFFF"/>
              </a:buClr>
              <a:buSzPts val="6500"/>
              <a:buNone/>
              <a:defRPr sz="6500">
                <a:solidFill>
                  <a:srgbClr val="FFFFFF"/>
                </a:solidFill>
              </a:defRPr>
            </a:lvl3pPr>
            <a:lvl4pPr lvl="3" algn="r" rtl="0">
              <a:spcBef>
                <a:spcPts val="0"/>
              </a:spcBef>
              <a:spcAft>
                <a:spcPts val="0"/>
              </a:spcAft>
              <a:buClr>
                <a:srgbClr val="FFFFFF"/>
              </a:buClr>
              <a:buSzPts val="6500"/>
              <a:buNone/>
              <a:defRPr sz="6500">
                <a:solidFill>
                  <a:srgbClr val="FFFFFF"/>
                </a:solidFill>
              </a:defRPr>
            </a:lvl4pPr>
            <a:lvl5pPr lvl="4" algn="r" rtl="0">
              <a:spcBef>
                <a:spcPts val="0"/>
              </a:spcBef>
              <a:spcAft>
                <a:spcPts val="0"/>
              </a:spcAft>
              <a:buClr>
                <a:srgbClr val="FFFFFF"/>
              </a:buClr>
              <a:buSzPts val="6500"/>
              <a:buNone/>
              <a:defRPr sz="6500">
                <a:solidFill>
                  <a:srgbClr val="FFFFFF"/>
                </a:solidFill>
              </a:defRPr>
            </a:lvl5pPr>
            <a:lvl6pPr lvl="5" algn="r" rtl="0">
              <a:spcBef>
                <a:spcPts val="0"/>
              </a:spcBef>
              <a:spcAft>
                <a:spcPts val="0"/>
              </a:spcAft>
              <a:buClr>
                <a:srgbClr val="FFFFFF"/>
              </a:buClr>
              <a:buSzPts val="6500"/>
              <a:buNone/>
              <a:defRPr sz="6500">
                <a:solidFill>
                  <a:srgbClr val="FFFFFF"/>
                </a:solidFill>
              </a:defRPr>
            </a:lvl6pPr>
            <a:lvl7pPr lvl="6" algn="r" rtl="0">
              <a:spcBef>
                <a:spcPts val="0"/>
              </a:spcBef>
              <a:spcAft>
                <a:spcPts val="0"/>
              </a:spcAft>
              <a:buClr>
                <a:srgbClr val="FFFFFF"/>
              </a:buClr>
              <a:buSzPts val="6500"/>
              <a:buNone/>
              <a:defRPr sz="6500">
                <a:solidFill>
                  <a:srgbClr val="FFFFFF"/>
                </a:solidFill>
              </a:defRPr>
            </a:lvl7pPr>
            <a:lvl8pPr lvl="7" algn="r" rtl="0">
              <a:spcBef>
                <a:spcPts val="0"/>
              </a:spcBef>
              <a:spcAft>
                <a:spcPts val="0"/>
              </a:spcAft>
              <a:buClr>
                <a:srgbClr val="FFFFFF"/>
              </a:buClr>
              <a:buSzPts val="6500"/>
              <a:buNone/>
              <a:defRPr sz="6500">
                <a:solidFill>
                  <a:srgbClr val="FFFFFF"/>
                </a:solidFill>
              </a:defRPr>
            </a:lvl8pPr>
            <a:lvl9pPr lvl="8" algn="r" rtl="0">
              <a:spcBef>
                <a:spcPts val="0"/>
              </a:spcBef>
              <a:spcAft>
                <a:spcPts val="0"/>
              </a:spcAft>
              <a:buClr>
                <a:srgbClr val="FFFFFF"/>
              </a:buClr>
              <a:buSzPts val="6500"/>
              <a:buNone/>
              <a:defRPr sz="6500">
                <a:solidFill>
                  <a:srgbClr val="FFFFFF"/>
                </a:solidFill>
              </a:defRPr>
            </a:lvl9pPr>
          </a:lstStyle>
          <a:p>
            <a:endParaRPr/>
          </a:p>
        </p:txBody>
      </p:sp>
      <p:sp>
        <p:nvSpPr>
          <p:cNvPr id="68" name="Google Shape;68;p15"/>
          <p:cNvSpPr txBox="1">
            <a:spLocks noGrp="1"/>
          </p:cNvSpPr>
          <p:nvPr>
            <p:ph type="title" idx="2" hasCustomPrompt="1"/>
          </p:nvPr>
        </p:nvSpPr>
        <p:spPr>
          <a:xfrm flipH="1">
            <a:off x="4970943" y="1035213"/>
            <a:ext cx="29793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9600"/>
              <a:buNone/>
              <a:defRPr sz="9600"/>
            </a:lvl1pPr>
            <a:lvl2pPr lvl="1"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69" name="Google Shape;69;p15"/>
          <p:cNvSpPr txBox="1">
            <a:spLocks noGrp="1"/>
          </p:cNvSpPr>
          <p:nvPr>
            <p:ph type="subTitle" idx="1"/>
          </p:nvPr>
        </p:nvSpPr>
        <p:spPr>
          <a:xfrm>
            <a:off x="3725343" y="2742989"/>
            <a:ext cx="4224900" cy="536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sz="1400"/>
            </a:lvl1pPr>
            <a:lvl2pPr lvl="1" algn="r" rtl="0">
              <a:lnSpc>
                <a:spcPct val="100000"/>
              </a:lnSpc>
              <a:spcBef>
                <a:spcPts val="0"/>
              </a:spcBef>
              <a:spcAft>
                <a:spcPts val="0"/>
              </a:spcAft>
              <a:buSzPts val="1200"/>
              <a:buNone/>
              <a:defRPr/>
            </a:lvl2pPr>
            <a:lvl3pPr lvl="2" algn="r" rtl="0">
              <a:lnSpc>
                <a:spcPct val="100000"/>
              </a:lnSpc>
              <a:spcBef>
                <a:spcPts val="0"/>
              </a:spcBef>
              <a:spcAft>
                <a:spcPts val="0"/>
              </a:spcAft>
              <a:buSzPts val="1200"/>
              <a:buNone/>
              <a:defRPr/>
            </a:lvl3pPr>
            <a:lvl4pPr lvl="3" algn="r" rtl="0">
              <a:lnSpc>
                <a:spcPct val="100000"/>
              </a:lnSpc>
              <a:spcBef>
                <a:spcPts val="0"/>
              </a:spcBef>
              <a:spcAft>
                <a:spcPts val="0"/>
              </a:spcAft>
              <a:buSzPts val="1200"/>
              <a:buNone/>
              <a:defRPr/>
            </a:lvl4pPr>
            <a:lvl5pPr lvl="4" algn="r" rtl="0">
              <a:lnSpc>
                <a:spcPct val="100000"/>
              </a:lnSpc>
              <a:spcBef>
                <a:spcPts val="0"/>
              </a:spcBef>
              <a:spcAft>
                <a:spcPts val="0"/>
              </a:spcAft>
              <a:buSzPts val="1200"/>
              <a:buNone/>
              <a:defRPr/>
            </a:lvl5pPr>
            <a:lvl6pPr lvl="5" algn="r" rtl="0">
              <a:lnSpc>
                <a:spcPct val="100000"/>
              </a:lnSpc>
              <a:spcBef>
                <a:spcPts val="0"/>
              </a:spcBef>
              <a:spcAft>
                <a:spcPts val="0"/>
              </a:spcAft>
              <a:buSzPts val="1200"/>
              <a:buNone/>
              <a:defRPr/>
            </a:lvl6pPr>
            <a:lvl7pPr lvl="6" algn="r" rtl="0">
              <a:lnSpc>
                <a:spcPct val="100000"/>
              </a:lnSpc>
              <a:spcBef>
                <a:spcPts val="0"/>
              </a:spcBef>
              <a:spcAft>
                <a:spcPts val="0"/>
              </a:spcAft>
              <a:buSzPts val="1200"/>
              <a:buNone/>
              <a:defRPr/>
            </a:lvl7pPr>
            <a:lvl8pPr lvl="7" algn="r" rtl="0">
              <a:lnSpc>
                <a:spcPct val="100000"/>
              </a:lnSpc>
              <a:spcBef>
                <a:spcPts val="0"/>
              </a:spcBef>
              <a:spcAft>
                <a:spcPts val="0"/>
              </a:spcAft>
              <a:buSzPts val="1200"/>
              <a:buNone/>
              <a:defRPr/>
            </a:lvl8pPr>
            <a:lvl9pPr lvl="8" algn="r"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header 3">
  <p:cSld name="CUSTOM_5">
    <p:bg>
      <p:bgPr>
        <a:blipFill>
          <a:blip r:embed="rId2">
            <a:alphaModFix/>
          </a:blip>
          <a:stretch>
            <a:fillRect/>
          </a:stretch>
        </a:blipFill>
        <a:effectLst/>
      </p:bgPr>
    </p:bg>
    <p:spTree>
      <p:nvGrpSpPr>
        <p:cNvPr id="1" name="Shape 70"/>
        <p:cNvGrpSpPr/>
        <p:nvPr/>
      </p:nvGrpSpPr>
      <p:grpSpPr>
        <a:xfrm>
          <a:off x="0" y="0"/>
          <a:ext cx="0" cy="0"/>
          <a:chOff x="0" y="0"/>
          <a:chExt cx="0" cy="0"/>
        </a:xfrm>
      </p:grpSpPr>
      <p:sp>
        <p:nvSpPr>
          <p:cNvPr id="71" name="Google Shape;71;p16"/>
          <p:cNvSpPr txBox="1">
            <a:spLocks noGrp="1"/>
          </p:cNvSpPr>
          <p:nvPr>
            <p:ph type="ctrTitle"/>
          </p:nvPr>
        </p:nvSpPr>
        <p:spPr>
          <a:xfrm flipH="1">
            <a:off x="1180003" y="1347038"/>
            <a:ext cx="5195700" cy="19212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3600"/>
              <a:buNone/>
              <a:defRPr sz="3600"/>
            </a:lvl1pPr>
            <a:lvl2pPr lvl="1" rtl="0">
              <a:spcBef>
                <a:spcPts val="0"/>
              </a:spcBef>
              <a:spcAft>
                <a:spcPts val="0"/>
              </a:spcAft>
              <a:buClr>
                <a:srgbClr val="FFFFFF"/>
              </a:buClr>
              <a:buSzPts val="6500"/>
              <a:buNone/>
              <a:defRPr sz="6500">
                <a:solidFill>
                  <a:srgbClr val="FFFFFF"/>
                </a:solidFill>
              </a:defRPr>
            </a:lvl2pPr>
            <a:lvl3pPr lvl="2" rtl="0">
              <a:spcBef>
                <a:spcPts val="0"/>
              </a:spcBef>
              <a:spcAft>
                <a:spcPts val="0"/>
              </a:spcAft>
              <a:buClr>
                <a:srgbClr val="FFFFFF"/>
              </a:buClr>
              <a:buSzPts val="6500"/>
              <a:buNone/>
              <a:defRPr sz="6500">
                <a:solidFill>
                  <a:srgbClr val="FFFFFF"/>
                </a:solidFill>
              </a:defRPr>
            </a:lvl3pPr>
            <a:lvl4pPr lvl="3" rtl="0">
              <a:spcBef>
                <a:spcPts val="0"/>
              </a:spcBef>
              <a:spcAft>
                <a:spcPts val="0"/>
              </a:spcAft>
              <a:buClr>
                <a:srgbClr val="FFFFFF"/>
              </a:buClr>
              <a:buSzPts val="6500"/>
              <a:buNone/>
              <a:defRPr sz="6500">
                <a:solidFill>
                  <a:srgbClr val="FFFFFF"/>
                </a:solidFill>
              </a:defRPr>
            </a:lvl4pPr>
            <a:lvl5pPr lvl="4" rtl="0">
              <a:spcBef>
                <a:spcPts val="0"/>
              </a:spcBef>
              <a:spcAft>
                <a:spcPts val="0"/>
              </a:spcAft>
              <a:buClr>
                <a:srgbClr val="FFFFFF"/>
              </a:buClr>
              <a:buSzPts val="6500"/>
              <a:buNone/>
              <a:defRPr sz="6500">
                <a:solidFill>
                  <a:srgbClr val="FFFFFF"/>
                </a:solidFill>
              </a:defRPr>
            </a:lvl5pPr>
            <a:lvl6pPr lvl="5" rtl="0">
              <a:spcBef>
                <a:spcPts val="0"/>
              </a:spcBef>
              <a:spcAft>
                <a:spcPts val="0"/>
              </a:spcAft>
              <a:buClr>
                <a:srgbClr val="FFFFFF"/>
              </a:buClr>
              <a:buSzPts val="6500"/>
              <a:buNone/>
              <a:defRPr sz="6500">
                <a:solidFill>
                  <a:srgbClr val="FFFFFF"/>
                </a:solidFill>
              </a:defRPr>
            </a:lvl6pPr>
            <a:lvl7pPr lvl="6" rtl="0">
              <a:spcBef>
                <a:spcPts val="0"/>
              </a:spcBef>
              <a:spcAft>
                <a:spcPts val="0"/>
              </a:spcAft>
              <a:buClr>
                <a:srgbClr val="FFFFFF"/>
              </a:buClr>
              <a:buSzPts val="6500"/>
              <a:buNone/>
              <a:defRPr sz="6500">
                <a:solidFill>
                  <a:srgbClr val="FFFFFF"/>
                </a:solidFill>
              </a:defRPr>
            </a:lvl7pPr>
            <a:lvl8pPr lvl="7" rtl="0">
              <a:spcBef>
                <a:spcPts val="0"/>
              </a:spcBef>
              <a:spcAft>
                <a:spcPts val="0"/>
              </a:spcAft>
              <a:buClr>
                <a:srgbClr val="FFFFFF"/>
              </a:buClr>
              <a:buSzPts val="6500"/>
              <a:buNone/>
              <a:defRPr sz="6500">
                <a:solidFill>
                  <a:srgbClr val="FFFFFF"/>
                </a:solidFill>
              </a:defRPr>
            </a:lvl8pPr>
            <a:lvl9pPr lvl="8" rtl="0">
              <a:spcBef>
                <a:spcPts val="0"/>
              </a:spcBef>
              <a:spcAft>
                <a:spcPts val="0"/>
              </a:spcAft>
              <a:buClr>
                <a:srgbClr val="FFFFFF"/>
              </a:buClr>
              <a:buSzPts val="6500"/>
              <a:buNone/>
              <a:defRPr sz="6500">
                <a:solidFill>
                  <a:srgbClr val="FFFFFF"/>
                </a:solidFill>
              </a:defRPr>
            </a:lvl9pPr>
          </a:lstStyle>
          <a:p>
            <a:endParaRPr/>
          </a:p>
        </p:txBody>
      </p:sp>
      <p:sp>
        <p:nvSpPr>
          <p:cNvPr id="72" name="Google Shape;72;p16"/>
          <p:cNvSpPr txBox="1">
            <a:spLocks noGrp="1"/>
          </p:cNvSpPr>
          <p:nvPr>
            <p:ph type="title" idx="2" hasCustomPrompt="1"/>
          </p:nvPr>
        </p:nvSpPr>
        <p:spPr>
          <a:xfrm flipH="1">
            <a:off x="1180003" y="1035213"/>
            <a:ext cx="2979300" cy="7545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9600"/>
              <a:buNone/>
              <a:defRPr sz="96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73" name="Google Shape;73;p16"/>
          <p:cNvSpPr txBox="1">
            <a:spLocks noGrp="1"/>
          </p:cNvSpPr>
          <p:nvPr>
            <p:ph type="subTitle" idx="1"/>
          </p:nvPr>
        </p:nvSpPr>
        <p:spPr>
          <a:xfrm>
            <a:off x="1180003" y="2742989"/>
            <a:ext cx="4224900" cy="53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400"/>
            </a:lvl1pPr>
            <a:lvl2pPr lvl="1" algn="r" rtl="0">
              <a:lnSpc>
                <a:spcPct val="100000"/>
              </a:lnSpc>
              <a:spcBef>
                <a:spcPts val="0"/>
              </a:spcBef>
              <a:spcAft>
                <a:spcPts val="0"/>
              </a:spcAft>
              <a:buSzPts val="1200"/>
              <a:buNone/>
              <a:defRPr/>
            </a:lvl2pPr>
            <a:lvl3pPr lvl="2" algn="r" rtl="0">
              <a:lnSpc>
                <a:spcPct val="100000"/>
              </a:lnSpc>
              <a:spcBef>
                <a:spcPts val="0"/>
              </a:spcBef>
              <a:spcAft>
                <a:spcPts val="0"/>
              </a:spcAft>
              <a:buSzPts val="1200"/>
              <a:buNone/>
              <a:defRPr/>
            </a:lvl3pPr>
            <a:lvl4pPr lvl="3" algn="r" rtl="0">
              <a:lnSpc>
                <a:spcPct val="100000"/>
              </a:lnSpc>
              <a:spcBef>
                <a:spcPts val="0"/>
              </a:spcBef>
              <a:spcAft>
                <a:spcPts val="0"/>
              </a:spcAft>
              <a:buSzPts val="1200"/>
              <a:buNone/>
              <a:defRPr/>
            </a:lvl4pPr>
            <a:lvl5pPr lvl="4" algn="r" rtl="0">
              <a:lnSpc>
                <a:spcPct val="100000"/>
              </a:lnSpc>
              <a:spcBef>
                <a:spcPts val="0"/>
              </a:spcBef>
              <a:spcAft>
                <a:spcPts val="0"/>
              </a:spcAft>
              <a:buSzPts val="1200"/>
              <a:buNone/>
              <a:defRPr/>
            </a:lvl5pPr>
            <a:lvl6pPr lvl="5" algn="r" rtl="0">
              <a:lnSpc>
                <a:spcPct val="100000"/>
              </a:lnSpc>
              <a:spcBef>
                <a:spcPts val="0"/>
              </a:spcBef>
              <a:spcAft>
                <a:spcPts val="0"/>
              </a:spcAft>
              <a:buSzPts val="1200"/>
              <a:buNone/>
              <a:defRPr/>
            </a:lvl6pPr>
            <a:lvl7pPr lvl="6" algn="r" rtl="0">
              <a:lnSpc>
                <a:spcPct val="100000"/>
              </a:lnSpc>
              <a:spcBef>
                <a:spcPts val="0"/>
              </a:spcBef>
              <a:spcAft>
                <a:spcPts val="0"/>
              </a:spcAft>
              <a:buSzPts val="1200"/>
              <a:buNone/>
              <a:defRPr/>
            </a:lvl7pPr>
            <a:lvl8pPr lvl="7" algn="r" rtl="0">
              <a:lnSpc>
                <a:spcPct val="100000"/>
              </a:lnSpc>
              <a:spcBef>
                <a:spcPts val="0"/>
              </a:spcBef>
              <a:spcAft>
                <a:spcPts val="0"/>
              </a:spcAft>
              <a:buSzPts val="1200"/>
              <a:buNone/>
              <a:defRPr/>
            </a:lvl8pPr>
            <a:lvl9pPr lvl="8" algn="r"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4">
  <p:cSld name="CUSTOM_16">
    <p:bg>
      <p:bgPr>
        <a:blipFill>
          <a:blip r:embed="rId2">
            <a:alphaModFix/>
          </a:blip>
          <a:stretch>
            <a:fillRect/>
          </a:stretch>
        </a:blipFill>
        <a:effectLst/>
      </p:bgPr>
    </p:bg>
    <p:spTree>
      <p:nvGrpSpPr>
        <p:cNvPr id="1" name="Shape 74"/>
        <p:cNvGrpSpPr/>
        <p:nvPr/>
      </p:nvGrpSpPr>
      <p:grpSpPr>
        <a:xfrm>
          <a:off x="0" y="0"/>
          <a:ext cx="0" cy="0"/>
          <a:chOff x="0" y="0"/>
          <a:chExt cx="0" cy="0"/>
        </a:xfrm>
      </p:grpSpPr>
      <p:sp>
        <p:nvSpPr>
          <p:cNvPr id="75" name="Google Shape;75;p17"/>
          <p:cNvSpPr txBox="1">
            <a:spLocks noGrp="1"/>
          </p:cNvSpPr>
          <p:nvPr>
            <p:ph type="ctrTitle"/>
          </p:nvPr>
        </p:nvSpPr>
        <p:spPr>
          <a:xfrm flipH="1">
            <a:off x="2260329" y="2193805"/>
            <a:ext cx="5195700" cy="19212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3600"/>
              <a:buNone/>
              <a:defRPr sz="3600"/>
            </a:lvl1pPr>
            <a:lvl2pPr lvl="1" rtl="0">
              <a:spcBef>
                <a:spcPts val="0"/>
              </a:spcBef>
              <a:spcAft>
                <a:spcPts val="0"/>
              </a:spcAft>
              <a:buClr>
                <a:srgbClr val="FFFFFF"/>
              </a:buClr>
              <a:buSzPts val="6500"/>
              <a:buNone/>
              <a:defRPr sz="6500">
                <a:solidFill>
                  <a:srgbClr val="FFFFFF"/>
                </a:solidFill>
              </a:defRPr>
            </a:lvl2pPr>
            <a:lvl3pPr lvl="2" rtl="0">
              <a:spcBef>
                <a:spcPts val="0"/>
              </a:spcBef>
              <a:spcAft>
                <a:spcPts val="0"/>
              </a:spcAft>
              <a:buClr>
                <a:srgbClr val="FFFFFF"/>
              </a:buClr>
              <a:buSzPts val="6500"/>
              <a:buNone/>
              <a:defRPr sz="6500">
                <a:solidFill>
                  <a:srgbClr val="FFFFFF"/>
                </a:solidFill>
              </a:defRPr>
            </a:lvl3pPr>
            <a:lvl4pPr lvl="3" rtl="0">
              <a:spcBef>
                <a:spcPts val="0"/>
              </a:spcBef>
              <a:spcAft>
                <a:spcPts val="0"/>
              </a:spcAft>
              <a:buClr>
                <a:srgbClr val="FFFFFF"/>
              </a:buClr>
              <a:buSzPts val="6500"/>
              <a:buNone/>
              <a:defRPr sz="6500">
                <a:solidFill>
                  <a:srgbClr val="FFFFFF"/>
                </a:solidFill>
              </a:defRPr>
            </a:lvl4pPr>
            <a:lvl5pPr lvl="4" rtl="0">
              <a:spcBef>
                <a:spcPts val="0"/>
              </a:spcBef>
              <a:spcAft>
                <a:spcPts val="0"/>
              </a:spcAft>
              <a:buClr>
                <a:srgbClr val="FFFFFF"/>
              </a:buClr>
              <a:buSzPts val="6500"/>
              <a:buNone/>
              <a:defRPr sz="6500">
                <a:solidFill>
                  <a:srgbClr val="FFFFFF"/>
                </a:solidFill>
              </a:defRPr>
            </a:lvl5pPr>
            <a:lvl6pPr lvl="5" rtl="0">
              <a:spcBef>
                <a:spcPts val="0"/>
              </a:spcBef>
              <a:spcAft>
                <a:spcPts val="0"/>
              </a:spcAft>
              <a:buClr>
                <a:srgbClr val="FFFFFF"/>
              </a:buClr>
              <a:buSzPts val="6500"/>
              <a:buNone/>
              <a:defRPr sz="6500">
                <a:solidFill>
                  <a:srgbClr val="FFFFFF"/>
                </a:solidFill>
              </a:defRPr>
            </a:lvl6pPr>
            <a:lvl7pPr lvl="6" rtl="0">
              <a:spcBef>
                <a:spcPts val="0"/>
              </a:spcBef>
              <a:spcAft>
                <a:spcPts val="0"/>
              </a:spcAft>
              <a:buClr>
                <a:srgbClr val="FFFFFF"/>
              </a:buClr>
              <a:buSzPts val="6500"/>
              <a:buNone/>
              <a:defRPr sz="6500">
                <a:solidFill>
                  <a:srgbClr val="FFFFFF"/>
                </a:solidFill>
              </a:defRPr>
            </a:lvl7pPr>
            <a:lvl8pPr lvl="7" rtl="0">
              <a:spcBef>
                <a:spcPts val="0"/>
              </a:spcBef>
              <a:spcAft>
                <a:spcPts val="0"/>
              </a:spcAft>
              <a:buClr>
                <a:srgbClr val="FFFFFF"/>
              </a:buClr>
              <a:buSzPts val="6500"/>
              <a:buNone/>
              <a:defRPr sz="6500">
                <a:solidFill>
                  <a:srgbClr val="FFFFFF"/>
                </a:solidFill>
              </a:defRPr>
            </a:lvl8pPr>
            <a:lvl9pPr lvl="8" rtl="0">
              <a:spcBef>
                <a:spcPts val="0"/>
              </a:spcBef>
              <a:spcAft>
                <a:spcPts val="0"/>
              </a:spcAft>
              <a:buClr>
                <a:srgbClr val="FFFFFF"/>
              </a:buClr>
              <a:buSzPts val="6500"/>
              <a:buNone/>
              <a:defRPr sz="6500">
                <a:solidFill>
                  <a:srgbClr val="FFFFFF"/>
                </a:solidFill>
              </a:defRPr>
            </a:lvl9pPr>
          </a:lstStyle>
          <a:p>
            <a:endParaRPr/>
          </a:p>
        </p:txBody>
      </p:sp>
      <p:sp>
        <p:nvSpPr>
          <p:cNvPr id="76" name="Google Shape;76;p17"/>
          <p:cNvSpPr txBox="1">
            <a:spLocks noGrp="1"/>
          </p:cNvSpPr>
          <p:nvPr>
            <p:ph type="title" idx="2" hasCustomPrompt="1"/>
          </p:nvPr>
        </p:nvSpPr>
        <p:spPr>
          <a:xfrm flipH="1">
            <a:off x="2260329" y="1881980"/>
            <a:ext cx="2979300" cy="7545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9600"/>
              <a:buNone/>
              <a:defRPr sz="96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77" name="Google Shape;77;p17"/>
          <p:cNvSpPr txBox="1">
            <a:spLocks noGrp="1"/>
          </p:cNvSpPr>
          <p:nvPr>
            <p:ph type="subTitle" idx="1"/>
          </p:nvPr>
        </p:nvSpPr>
        <p:spPr>
          <a:xfrm>
            <a:off x="2260329" y="3476054"/>
            <a:ext cx="4224900" cy="53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4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5">
  <p:cSld name="CUSTOM_17">
    <p:bg>
      <p:bgPr>
        <a:blipFill>
          <a:blip r:embed="rId2">
            <a:alphaModFix/>
          </a:blip>
          <a:stretch>
            <a:fillRect/>
          </a:stretch>
        </a:blipFill>
        <a:effectLst/>
      </p:bgPr>
    </p:bg>
    <p:spTree>
      <p:nvGrpSpPr>
        <p:cNvPr id="1" name="Shape 78"/>
        <p:cNvGrpSpPr/>
        <p:nvPr/>
      </p:nvGrpSpPr>
      <p:grpSpPr>
        <a:xfrm>
          <a:off x="0" y="0"/>
          <a:ext cx="0" cy="0"/>
          <a:chOff x="0" y="0"/>
          <a:chExt cx="0" cy="0"/>
        </a:xfrm>
      </p:grpSpPr>
      <p:sp>
        <p:nvSpPr>
          <p:cNvPr id="79" name="Google Shape;79;p18"/>
          <p:cNvSpPr txBox="1">
            <a:spLocks noGrp="1"/>
          </p:cNvSpPr>
          <p:nvPr>
            <p:ph type="ctrTitle"/>
          </p:nvPr>
        </p:nvSpPr>
        <p:spPr>
          <a:xfrm flipH="1">
            <a:off x="1698072" y="2178475"/>
            <a:ext cx="5195700" cy="19212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3600"/>
              <a:buNone/>
              <a:defRPr sz="3600"/>
            </a:lvl1pPr>
            <a:lvl2pPr lvl="1" algn="r" rtl="0">
              <a:spcBef>
                <a:spcPts val="0"/>
              </a:spcBef>
              <a:spcAft>
                <a:spcPts val="0"/>
              </a:spcAft>
              <a:buClr>
                <a:srgbClr val="FFFFFF"/>
              </a:buClr>
              <a:buSzPts val="6500"/>
              <a:buNone/>
              <a:defRPr sz="6500">
                <a:solidFill>
                  <a:srgbClr val="FFFFFF"/>
                </a:solidFill>
              </a:defRPr>
            </a:lvl2pPr>
            <a:lvl3pPr lvl="2" algn="r" rtl="0">
              <a:spcBef>
                <a:spcPts val="0"/>
              </a:spcBef>
              <a:spcAft>
                <a:spcPts val="0"/>
              </a:spcAft>
              <a:buClr>
                <a:srgbClr val="FFFFFF"/>
              </a:buClr>
              <a:buSzPts val="6500"/>
              <a:buNone/>
              <a:defRPr sz="6500">
                <a:solidFill>
                  <a:srgbClr val="FFFFFF"/>
                </a:solidFill>
              </a:defRPr>
            </a:lvl3pPr>
            <a:lvl4pPr lvl="3" algn="r" rtl="0">
              <a:spcBef>
                <a:spcPts val="0"/>
              </a:spcBef>
              <a:spcAft>
                <a:spcPts val="0"/>
              </a:spcAft>
              <a:buClr>
                <a:srgbClr val="FFFFFF"/>
              </a:buClr>
              <a:buSzPts val="6500"/>
              <a:buNone/>
              <a:defRPr sz="6500">
                <a:solidFill>
                  <a:srgbClr val="FFFFFF"/>
                </a:solidFill>
              </a:defRPr>
            </a:lvl4pPr>
            <a:lvl5pPr lvl="4" algn="r" rtl="0">
              <a:spcBef>
                <a:spcPts val="0"/>
              </a:spcBef>
              <a:spcAft>
                <a:spcPts val="0"/>
              </a:spcAft>
              <a:buClr>
                <a:srgbClr val="FFFFFF"/>
              </a:buClr>
              <a:buSzPts val="6500"/>
              <a:buNone/>
              <a:defRPr sz="6500">
                <a:solidFill>
                  <a:srgbClr val="FFFFFF"/>
                </a:solidFill>
              </a:defRPr>
            </a:lvl5pPr>
            <a:lvl6pPr lvl="5" algn="r" rtl="0">
              <a:spcBef>
                <a:spcPts val="0"/>
              </a:spcBef>
              <a:spcAft>
                <a:spcPts val="0"/>
              </a:spcAft>
              <a:buClr>
                <a:srgbClr val="FFFFFF"/>
              </a:buClr>
              <a:buSzPts val="6500"/>
              <a:buNone/>
              <a:defRPr sz="6500">
                <a:solidFill>
                  <a:srgbClr val="FFFFFF"/>
                </a:solidFill>
              </a:defRPr>
            </a:lvl6pPr>
            <a:lvl7pPr lvl="6" algn="r" rtl="0">
              <a:spcBef>
                <a:spcPts val="0"/>
              </a:spcBef>
              <a:spcAft>
                <a:spcPts val="0"/>
              </a:spcAft>
              <a:buClr>
                <a:srgbClr val="FFFFFF"/>
              </a:buClr>
              <a:buSzPts val="6500"/>
              <a:buNone/>
              <a:defRPr sz="6500">
                <a:solidFill>
                  <a:srgbClr val="FFFFFF"/>
                </a:solidFill>
              </a:defRPr>
            </a:lvl7pPr>
            <a:lvl8pPr lvl="7" algn="r" rtl="0">
              <a:spcBef>
                <a:spcPts val="0"/>
              </a:spcBef>
              <a:spcAft>
                <a:spcPts val="0"/>
              </a:spcAft>
              <a:buClr>
                <a:srgbClr val="FFFFFF"/>
              </a:buClr>
              <a:buSzPts val="6500"/>
              <a:buNone/>
              <a:defRPr sz="6500">
                <a:solidFill>
                  <a:srgbClr val="FFFFFF"/>
                </a:solidFill>
              </a:defRPr>
            </a:lvl8pPr>
            <a:lvl9pPr lvl="8" algn="r" rtl="0">
              <a:spcBef>
                <a:spcPts val="0"/>
              </a:spcBef>
              <a:spcAft>
                <a:spcPts val="0"/>
              </a:spcAft>
              <a:buClr>
                <a:srgbClr val="FFFFFF"/>
              </a:buClr>
              <a:buSzPts val="6500"/>
              <a:buNone/>
              <a:defRPr sz="6500">
                <a:solidFill>
                  <a:srgbClr val="FFFFFF"/>
                </a:solidFill>
              </a:defRPr>
            </a:lvl9pPr>
          </a:lstStyle>
          <a:p>
            <a:endParaRPr/>
          </a:p>
        </p:txBody>
      </p:sp>
      <p:sp>
        <p:nvSpPr>
          <p:cNvPr id="80" name="Google Shape;80;p18"/>
          <p:cNvSpPr txBox="1">
            <a:spLocks noGrp="1"/>
          </p:cNvSpPr>
          <p:nvPr>
            <p:ph type="title" idx="2" hasCustomPrompt="1"/>
          </p:nvPr>
        </p:nvSpPr>
        <p:spPr>
          <a:xfrm flipH="1">
            <a:off x="3914472" y="1866650"/>
            <a:ext cx="29793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9600"/>
              <a:buNone/>
              <a:defRPr sz="9600"/>
            </a:lvl1pPr>
            <a:lvl2pPr lvl="1"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81" name="Google Shape;81;p18"/>
          <p:cNvSpPr txBox="1">
            <a:spLocks noGrp="1"/>
          </p:cNvSpPr>
          <p:nvPr>
            <p:ph type="subTitle" idx="1"/>
          </p:nvPr>
        </p:nvSpPr>
        <p:spPr>
          <a:xfrm>
            <a:off x="2668872" y="3476054"/>
            <a:ext cx="4224900" cy="536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sz="14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3">
  <p:cSld name="CUSTOM_37">
    <p:bg>
      <p:bgPr>
        <a:blipFill>
          <a:blip r:embed="rId2">
            <a:alphaModFix/>
          </a:blip>
          <a:stretch>
            <a:fillRect/>
          </a:stretch>
        </a:blipFill>
        <a:effectLst/>
      </p:bgPr>
    </p:bg>
    <p:spTree>
      <p:nvGrpSpPr>
        <p:cNvPr id="1" name="Shape 82"/>
        <p:cNvGrpSpPr/>
        <p:nvPr/>
      </p:nvGrpSpPr>
      <p:grpSpPr>
        <a:xfrm>
          <a:off x="0" y="0"/>
          <a:ext cx="0" cy="0"/>
          <a:chOff x="0" y="0"/>
          <a:chExt cx="0" cy="0"/>
        </a:xfrm>
      </p:grpSpPr>
      <p:sp>
        <p:nvSpPr>
          <p:cNvPr id="83" name="Google Shape;83;p19"/>
          <p:cNvSpPr txBox="1">
            <a:spLocks noGrp="1"/>
          </p:cNvSpPr>
          <p:nvPr>
            <p:ph type="body" idx="1"/>
          </p:nvPr>
        </p:nvSpPr>
        <p:spPr>
          <a:xfrm>
            <a:off x="722375" y="1447800"/>
            <a:ext cx="3589200" cy="31563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400"/>
            </a:lvl1pPr>
            <a:lvl2pPr marL="914400" lvl="1" indent="-304800" rtl="0">
              <a:spcBef>
                <a:spcPts val="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84" name="Google Shape;84;p19"/>
          <p:cNvSpPr txBox="1">
            <a:spLocks noGrp="1"/>
          </p:cNvSpPr>
          <p:nvPr>
            <p:ph type="body" idx="2"/>
          </p:nvPr>
        </p:nvSpPr>
        <p:spPr>
          <a:xfrm>
            <a:off x="4832400" y="1447800"/>
            <a:ext cx="3589200" cy="31563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85" name="Google Shape;85;p19"/>
          <p:cNvSpPr txBox="1">
            <a:spLocks noGrp="1"/>
          </p:cNvSpPr>
          <p:nvPr>
            <p:ph type="subTitle" idx="3"/>
          </p:nvPr>
        </p:nvSpPr>
        <p:spPr>
          <a:xfrm>
            <a:off x="723900" y="952500"/>
            <a:ext cx="7699200" cy="399900"/>
          </a:xfrm>
          <a:prstGeom prst="rect">
            <a:avLst/>
          </a:prstGeom>
        </p:spPr>
        <p:txBody>
          <a:bodyPr spcFirstLastPara="1" wrap="square" lIns="91425" tIns="91425" rIns="91425" bIns="91425" anchor="t" anchorCtr="0">
            <a:noAutofit/>
          </a:bodyPr>
          <a:lstStyle>
            <a:lvl1pPr lvl="0" rtl="0">
              <a:lnSpc>
                <a:spcPct val="100000"/>
              </a:lnSpc>
              <a:spcBef>
                <a:spcPts val="300"/>
              </a:spcBef>
              <a:spcAft>
                <a:spcPts val="0"/>
              </a:spcAft>
              <a:buSzPts val="1200"/>
              <a:buNone/>
              <a:defRPr>
                <a:solidFill>
                  <a:schemeClr val="hlink"/>
                </a:solidFill>
              </a:defRPr>
            </a:lvl1pPr>
            <a:lvl2pPr lvl="1" rtl="0">
              <a:spcBef>
                <a:spcPts val="0"/>
              </a:spcBef>
              <a:spcAft>
                <a:spcPts val="0"/>
              </a:spcAft>
              <a:buSzPts val="1200"/>
              <a:buNone/>
              <a:defRPr/>
            </a:lvl2pPr>
            <a:lvl3pPr lvl="2" rtl="0">
              <a:spcBef>
                <a:spcPts val="1600"/>
              </a:spcBef>
              <a:spcAft>
                <a:spcPts val="0"/>
              </a:spcAft>
              <a:buSzPts val="1200"/>
              <a:buNone/>
              <a:defRPr/>
            </a:lvl3pPr>
            <a:lvl4pPr lvl="3" rtl="0">
              <a:spcBef>
                <a:spcPts val="1600"/>
              </a:spcBef>
              <a:spcAft>
                <a:spcPts val="0"/>
              </a:spcAft>
              <a:buSzPts val="1200"/>
              <a:buNone/>
              <a:defRPr/>
            </a:lvl4pPr>
            <a:lvl5pPr lvl="4" rtl="0">
              <a:spcBef>
                <a:spcPts val="1600"/>
              </a:spcBef>
              <a:spcAft>
                <a:spcPts val="0"/>
              </a:spcAft>
              <a:buSzPts val="1200"/>
              <a:buNone/>
              <a:defRPr/>
            </a:lvl5pPr>
            <a:lvl6pPr lvl="5" rtl="0">
              <a:spcBef>
                <a:spcPts val="1600"/>
              </a:spcBef>
              <a:spcAft>
                <a:spcPts val="0"/>
              </a:spcAft>
              <a:buSzPts val="1200"/>
              <a:buNone/>
              <a:defRPr/>
            </a:lvl6pPr>
            <a:lvl7pPr lvl="6" rtl="0">
              <a:spcBef>
                <a:spcPts val="1600"/>
              </a:spcBef>
              <a:spcAft>
                <a:spcPts val="0"/>
              </a:spcAft>
              <a:buSzPts val="1200"/>
              <a:buNone/>
              <a:defRPr/>
            </a:lvl7pPr>
            <a:lvl8pPr lvl="7" rtl="0">
              <a:spcBef>
                <a:spcPts val="1600"/>
              </a:spcBef>
              <a:spcAft>
                <a:spcPts val="0"/>
              </a:spcAft>
              <a:buSzPts val="1200"/>
              <a:buNone/>
              <a:defRPr/>
            </a:lvl8pPr>
            <a:lvl9pPr lvl="8" rtl="0">
              <a:spcBef>
                <a:spcPts val="1600"/>
              </a:spcBef>
              <a:spcAft>
                <a:spcPts val="1600"/>
              </a:spcAft>
              <a:buSzPts val="1200"/>
              <a:buNone/>
              <a:defRPr/>
            </a:lvl9pPr>
          </a:lstStyle>
          <a:p>
            <a:endParaRPr/>
          </a:p>
        </p:txBody>
      </p:sp>
      <p:sp>
        <p:nvSpPr>
          <p:cNvPr id="86" name="Google Shape;86;p19"/>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ctrTitle"/>
          </p:nvPr>
        </p:nvSpPr>
        <p:spPr>
          <a:xfrm flipH="1">
            <a:off x="1147650" y="3085150"/>
            <a:ext cx="5005500" cy="10221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3600"/>
              <a:buNone/>
              <a:defRPr sz="3600"/>
            </a:lvl1pPr>
            <a:lvl2pPr lvl="1" rtl="0">
              <a:spcBef>
                <a:spcPts val="0"/>
              </a:spcBef>
              <a:spcAft>
                <a:spcPts val="0"/>
              </a:spcAft>
              <a:buClr>
                <a:srgbClr val="FFFFFF"/>
              </a:buClr>
              <a:buSzPts val="6500"/>
              <a:buNone/>
              <a:defRPr sz="6500">
                <a:solidFill>
                  <a:srgbClr val="FFFFFF"/>
                </a:solidFill>
              </a:defRPr>
            </a:lvl2pPr>
            <a:lvl3pPr lvl="2" rtl="0">
              <a:spcBef>
                <a:spcPts val="0"/>
              </a:spcBef>
              <a:spcAft>
                <a:spcPts val="0"/>
              </a:spcAft>
              <a:buClr>
                <a:srgbClr val="FFFFFF"/>
              </a:buClr>
              <a:buSzPts val="6500"/>
              <a:buNone/>
              <a:defRPr sz="6500">
                <a:solidFill>
                  <a:srgbClr val="FFFFFF"/>
                </a:solidFill>
              </a:defRPr>
            </a:lvl3pPr>
            <a:lvl4pPr lvl="3" rtl="0">
              <a:spcBef>
                <a:spcPts val="0"/>
              </a:spcBef>
              <a:spcAft>
                <a:spcPts val="0"/>
              </a:spcAft>
              <a:buClr>
                <a:srgbClr val="FFFFFF"/>
              </a:buClr>
              <a:buSzPts val="6500"/>
              <a:buNone/>
              <a:defRPr sz="6500">
                <a:solidFill>
                  <a:srgbClr val="FFFFFF"/>
                </a:solidFill>
              </a:defRPr>
            </a:lvl4pPr>
            <a:lvl5pPr lvl="4" rtl="0">
              <a:spcBef>
                <a:spcPts val="0"/>
              </a:spcBef>
              <a:spcAft>
                <a:spcPts val="0"/>
              </a:spcAft>
              <a:buClr>
                <a:srgbClr val="FFFFFF"/>
              </a:buClr>
              <a:buSzPts val="6500"/>
              <a:buNone/>
              <a:defRPr sz="6500">
                <a:solidFill>
                  <a:srgbClr val="FFFFFF"/>
                </a:solidFill>
              </a:defRPr>
            </a:lvl5pPr>
            <a:lvl6pPr lvl="5" rtl="0">
              <a:spcBef>
                <a:spcPts val="0"/>
              </a:spcBef>
              <a:spcAft>
                <a:spcPts val="0"/>
              </a:spcAft>
              <a:buClr>
                <a:srgbClr val="FFFFFF"/>
              </a:buClr>
              <a:buSzPts val="6500"/>
              <a:buNone/>
              <a:defRPr sz="6500">
                <a:solidFill>
                  <a:srgbClr val="FFFFFF"/>
                </a:solidFill>
              </a:defRPr>
            </a:lvl6pPr>
            <a:lvl7pPr lvl="6" rtl="0">
              <a:spcBef>
                <a:spcPts val="0"/>
              </a:spcBef>
              <a:spcAft>
                <a:spcPts val="0"/>
              </a:spcAft>
              <a:buClr>
                <a:srgbClr val="FFFFFF"/>
              </a:buClr>
              <a:buSzPts val="6500"/>
              <a:buNone/>
              <a:defRPr sz="6500">
                <a:solidFill>
                  <a:srgbClr val="FFFFFF"/>
                </a:solidFill>
              </a:defRPr>
            </a:lvl7pPr>
            <a:lvl8pPr lvl="7" rtl="0">
              <a:spcBef>
                <a:spcPts val="0"/>
              </a:spcBef>
              <a:spcAft>
                <a:spcPts val="0"/>
              </a:spcAft>
              <a:buClr>
                <a:srgbClr val="FFFFFF"/>
              </a:buClr>
              <a:buSzPts val="6500"/>
              <a:buNone/>
              <a:defRPr sz="6500">
                <a:solidFill>
                  <a:srgbClr val="FFFFFF"/>
                </a:solidFill>
              </a:defRPr>
            </a:lvl8pPr>
            <a:lvl9pPr lvl="8" rtl="0">
              <a:spcBef>
                <a:spcPts val="0"/>
              </a:spcBef>
              <a:spcAft>
                <a:spcPts val="0"/>
              </a:spcAft>
              <a:buClr>
                <a:srgbClr val="FFFFFF"/>
              </a:buClr>
              <a:buSzPts val="6500"/>
              <a:buNone/>
              <a:defRPr sz="6500">
                <a:solidFill>
                  <a:srgbClr val="FFFFFF"/>
                </a:solidFill>
              </a:defRPr>
            </a:lvl9pPr>
          </a:lstStyle>
          <a:p>
            <a:endParaRPr/>
          </a:p>
        </p:txBody>
      </p:sp>
      <p:sp>
        <p:nvSpPr>
          <p:cNvPr id="13" name="Google Shape;13;p3"/>
          <p:cNvSpPr txBox="1">
            <a:spLocks noGrp="1"/>
          </p:cNvSpPr>
          <p:nvPr>
            <p:ph type="title" idx="2" hasCustomPrompt="1"/>
          </p:nvPr>
        </p:nvSpPr>
        <p:spPr>
          <a:xfrm flipH="1">
            <a:off x="1147579" y="2323850"/>
            <a:ext cx="2979300" cy="7545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9600"/>
              <a:buNone/>
              <a:defRPr sz="96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14" name="Google Shape;14;p3"/>
          <p:cNvSpPr txBox="1">
            <a:spLocks noGrp="1"/>
          </p:cNvSpPr>
          <p:nvPr>
            <p:ph type="subTitle" idx="1"/>
          </p:nvPr>
        </p:nvSpPr>
        <p:spPr>
          <a:xfrm>
            <a:off x="1147575" y="4028959"/>
            <a:ext cx="4224900" cy="53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4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15"/>
        <p:cNvGrpSpPr/>
        <p:nvPr/>
      </p:nvGrpSpPr>
      <p:grpSpPr>
        <a:xfrm>
          <a:off x="0" y="0"/>
          <a:ext cx="0" cy="0"/>
          <a:chOff x="0" y="0"/>
          <a:chExt cx="0" cy="0"/>
        </a:xfrm>
      </p:grpSpPr>
      <p:sp>
        <p:nvSpPr>
          <p:cNvPr id="16" name="Google Shape;16;p4"/>
          <p:cNvSpPr txBox="1">
            <a:spLocks noGrp="1"/>
          </p:cNvSpPr>
          <p:nvPr>
            <p:ph type="body" idx="1"/>
          </p:nvPr>
        </p:nvSpPr>
        <p:spPr>
          <a:xfrm>
            <a:off x="870650" y="1144200"/>
            <a:ext cx="6919200" cy="3510600"/>
          </a:xfrm>
          <a:prstGeom prst="rect">
            <a:avLst/>
          </a:prstGeom>
        </p:spPr>
        <p:txBody>
          <a:bodyPr spcFirstLastPara="1" wrap="square" lIns="91425" tIns="91425" rIns="91425" bIns="91425" anchor="t" anchorCtr="0">
            <a:noAutofit/>
          </a:bodyPr>
          <a:lstStyle>
            <a:lvl1pPr marL="457200" lvl="0" indent="-279400" rtl="0">
              <a:spcBef>
                <a:spcPts val="0"/>
              </a:spcBef>
              <a:spcAft>
                <a:spcPts val="0"/>
              </a:spcAft>
              <a:buClr>
                <a:srgbClr val="434343"/>
              </a:buClr>
              <a:buSzPts val="800"/>
              <a:buFont typeface="Nunito Light"/>
              <a:buAutoNum type="arabicPeriod"/>
              <a:defRPr>
                <a:solidFill>
                  <a:srgbClr val="000000"/>
                </a:solidFill>
              </a:defRPr>
            </a:lvl1pPr>
            <a:lvl2pPr marL="914400" lvl="1" indent="-304800" rtl="0">
              <a:spcBef>
                <a:spcPts val="1600"/>
              </a:spcBef>
              <a:spcAft>
                <a:spcPts val="0"/>
              </a:spcAft>
              <a:buClr>
                <a:srgbClr val="434343"/>
              </a:buClr>
              <a:buSzPts val="1200"/>
              <a:buFont typeface="Nunito Light"/>
              <a:buAutoNum type="alphaLcPeriod"/>
              <a:defRPr>
                <a:solidFill>
                  <a:srgbClr val="000000"/>
                </a:solidFill>
              </a:defRPr>
            </a:lvl2pPr>
            <a:lvl3pPr marL="1371600" lvl="2" indent="-304800" rtl="0">
              <a:spcBef>
                <a:spcPts val="1600"/>
              </a:spcBef>
              <a:spcAft>
                <a:spcPts val="0"/>
              </a:spcAft>
              <a:buClr>
                <a:srgbClr val="434343"/>
              </a:buClr>
              <a:buSzPts val="1200"/>
              <a:buFont typeface="Nunito Light"/>
              <a:buAutoNum type="romanLcPeriod"/>
              <a:defRPr>
                <a:solidFill>
                  <a:srgbClr val="000000"/>
                </a:solidFill>
              </a:defRPr>
            </a:lvl3pPr>
            <a:lvl4pPr marL="1828800" lvl="3" indent="-304800" rtl="0">
              <a:spcBef>
                <a:spcPts val="1600"/>
              </a:spcBef>
              <a:spcAft>
                <a:spcPts val="0"/>
              </a:spcAft>
              <a:buClr>
                <a:srgbClr val="434343"/>
              </a:buClr>
              <a:buSzPts val="1200"/>
              <a:buFont typeface="Nunito Light"/>
              <a:buAutoNum type="arabicPeriod"/>
              <a:defRPr>
                <a:solidFill>
                  <a:srgbClr val="000000"/>
                </a:solidFill>
              </a:defRPr>
            </a:lvl4pPr>
            <a:lvl5pPr marL="2286000" lvl="4" indent="-304800" rtl="0">
              <a:spcBef>
                <a:spcPts val="1600"/>
              </a:spcBef>
              <a:spcAft>
                <a:spcPts val="0"/>
              </a:spcAft>
              <a:buClr>
                <a:srgbClr val="434343"/>
              </a:buClr>
              <a:buSzPts val="1200"/>
              <a:buFont typeface="Nunito Light"/>
              <a:buAutoNum type="alphaLcPeriod"/>
              <a:defRPr>
                <a:solidFill>
                  <a:srgbClr val="000000"/>
                </a:solidFill>
              </a:defRPr>
            </a:lvl5pPr>
            <a:lvl6pPr marL="2743200" lvl="5" indent="-304800" rtl="0">
              <a:spcBef>
                <a:spcPts val="1600"/>
              </a:spcBef>
              <a:spcAft>
                <a:spcPts val="0"/>
              </a:spcAft>
              <a:buClr>
                <a:srgbClr val="434343"/>
              </a:buClr>
              <a:buSzPts val="1200"/>
              <a:buFont typeface="Nunito Light"/>
              <a:buAutoNum type="romanLcPeriod"/>
              <a:defRPr>
                <a:solidFill>
                  <a:srgbClr val="000000"/>
                </a:solidFill>
              </a:defRPr>
            </a:lvl6pPr>
            <a:lvl7pPr marL="3200400" lvl="6" indent="-304800" rtl="0">
              <a:spcBef>
                <a:spcPts val="1600"/>
              </a:spcBef>
              <a:spcAft>
                <a:spcPts val="0"/>
              </a:spcAft>
              <a:buClr>
                <a:srgbClr val="434343"/>
              </a:buClr>
              <a:buSzPts val="1200"/>
              <a:buFont typeface="Nunito Light"/>
              <a:buAutoNum type="arabicPeriod"/>
              <a:defRPr>
                <a:solidFill>
                  <a:srgbClr val="000000"/>
                </a:solidFill>
              </a:defRPr>
            </a:lvl7pPr>
            <a:lvl8pPr marL="3657600" lvl="7" indent="-304800" rtl="0">
              <a:spcBef>
                <a:spcPts val="1600"/>
              </a:spcBef>
              <a:spcAft>
                <a:spcPts val="0"/>
              </a:spcAft>
              <a:buClr>
                <a:srgbClr val="434343"/>
              </a:buClr>
              <a:buSzPts val="1200"/>
              <a:buFont typeface="Nunito Light"/>
              <a:buAutoNum type="alphaLcPeriod"/>
              <a:defRPr>
                <a:solidFill>
                  <a:srgbClr val="000000"/>
                </a:solidFill>
              </a:defRPr>
            </a:lvl8pPr>
            <a:lvl9pPr marL="4114800" lvl="8" indent="-304800" rtl="0">
              <a:spcBef>
                <a:spcPts val="1600"/>
              </a:spcBef>
              <a:spcAft>
                <a:spcPts val="1600"/>
              </a:spcAft>
              <a:buClr>
                <a:srgbClr val="434343"/>
              </a:buClr>
              <a:buSzPts val="1200"/>
              <a:buFont typeface="Nunito Light"/>
              <a:buAutoNum type="romanLcPeriod"/>
              <a:defRPr>
                <a:solidFill>
                  <a:srgbClr val="000000"/>
                </a:solidFill>
              </a:defRPr>
            </a:lvl9pPr>
          </a:lstStyle>
          <a:p>
            <a:endParaRPr/>
          </a:p>
        </p:txBody>
      </p:sp>
      <p:sp>
        <p:nvSpPr>
          <p:cNvPr id="17" name="Google Shape;17;p4"/>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alphaModFix/>
          </a:blip>
          <a:stretch>
            <a:fillRect/>
          </a:stretch>
        </a:blipFill>
        <a:effectLst/>
      </p:bgPr>
    </p:bg>
    <p:spTree>
      <p:nvGrpSpPr>
        <p:cNvPr id="1" name="Shape 24"/>
        <p:cNvGrpSpPr/>
        <p:nvPr/>
      </p:nvGrpSpPr>
      <p:grpSpPr>
        <a:xfrm>
          <a:off x="0" y="0"/>
          <a:ext cx="0" cy="0"/>
          <a:chOff x="0" y="0"/>
          <a:chExt cx="0" cy="0"/>
        </a:xfrm>
      </p:grpSpPr>
      <p:sp>
        <p:nvSpPr>
          <p:cNvPr id="25" name="Google Shape;25;p6"/>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blipFill>
          <a:blip r:embed="rId2">
            <a:alphaModFix/>
          </a:blip>
          <a:stretch>
            <a:fillRect/>
          </a:stretch>
        </a:blipFill>
        <a:effectLst/>
      </p:bgPr>
    </p:bg>
    <p:spTree>
      <p:nvGrpSpPr>
        <p:cNvPr id="1" name="Shape 26"/>
        <p:cNvGrpSpPr/>
        <p:nvPr/>
      </p:nvGrpSpPr>
      <p:grpSpPr>
        <a:xfrm>
          <a:off x="0" y="0"/>
          <a:ext cx="0" cy="0"/>
          <a:chOff x="0" y="0"/>
          <a:chExt cx="0" cy="0"/>
        </a:xfrm>
      </p:grpSpPr>
      <p:sp>
        <p:nvSpPr>
          <p:cNvPr id="27" name="Google Shape;27;p7"/>
          <p:cNvSpPr txBox="1">
            <a:spLocks noGrp="1"/>
          </p:cNvSpPr>
          <p:nvPr>
            <p:ph type="ctrTitle"/>
          </p:nvPr>
        </p:nvSpPr>
        <p:spPr>
          <a:xfrm>
            <a:off x="2638350" y="376498"/>
            <a:ext cx="3867300" cy="2054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800"/>
              <a:buNone/>
              <a:defRPr/>
            </a:lvl1pPr>
            <a:lvl2pPr lvl="1" rtl="0">
              <a:spcBef>
                <a:spcPts val="0"/>
              </a:spcBef>
              <a:spcAft>
                <a:spcPts val="0"/>
              </a:spcAft>
              <a:buClr>
                <a:srgbClr val="000000"/>
              </a:buClr>
              <a:buSzPts val="1600"/>
              <a:buNone/>
              <a:defRPr sz="1600">
                <a:solidFill>
                  <a:srgbClr val="000000"/>
                </a:solidFill>
              </a:defRPr>
            </a:lvl2pPr>
            <a:lvl3pPr lvl="2" rtl="0">
              <a:spcBef>
                <a:spcPts val="0"/>
              </a:spcBef>
              <a:spcAft>
                <a:spcPts val="0"/>
              </a:spcAft>
              <a:buClr>
                <a:srgbClr val="000000"/>
              </a:buClr>
              <a:buSzPts val="1600"/>
              <a:buNone/>
              <a:defRPr sz="1600">
                <a:solidFill>
                  <a:srgbClr val="000000"/>
                </a:solidFill>
              </a:defRPr>
            </a:lvl3pPr>
            <a:lvl4pPr lvl="3" rtl="0">
              <a:spcBef>
                <a:spcPts val="0"/>
              </a:spcBef>
              <a:spcAft>
                <a:spcPts val="0"/>
              </a:spcAft>
              <a:buClr>
                <a:srgbClr val="000000"/>
              </a:buClr>
              <a:buSzPts val="1600"/>
              <a:buNone/>
              <a:defRPr sz="1600">
                <a:solidFill>
                  <a:srgbClr val="000000"/>
                </a:solidFill>
              </a:defRPr>
            </a:lvl4pPr>
            <a:lvl5pPr lvl="4" rtl="0">
              <a:spcBef>
                <a:spcPts val="0"/>
              </a:spcBef>
              <a:spcAft>
                <a:spcPts val="0"/>
              </a:spcAft>
              <a:buClr>
                <a:srgbClr val="000000"/>
              </a:buClr>
              <a:buSzPts val="1600"/>
              <a:buNone/>
              <a:defRPr sz="1600">
                <a:solidFill>
                  <a:srgbClr val="000000"/>
                </a:solidFill>
              </a:defRPr>
            </a:lvl5pPr>
            <a:lvl6pPr lvl="5" rtl="0">
              <a:spcBef>
                <a:spcPts val="0"/>
              </a:spcBef>
              <a:spcAft>
                <a:spcPts val="0"/>
              </a:spcAft>
              <a:buClr>
                <a:srgbClr val="000000"/>
              </a:buClr>
              <a:buSzPts val="1600"/>
              <a:buNone/>
              <a:defRPr sz="1600">
                <a:solidFill>
                  <a:srgbClr val="000000"/>
                </a:solidFill>
              </a:defRPr>
            </a:lvl6pPr>
            <a:lvl7pPr lvl="6" rtl="0">
              <a:spcBef>
                <a:spcPts val="0"/>
              </a:spcBef>
              <a:spcAft>
                <a:spcPts val="0"/>
              </a:spcAft>
              <a:buClr>
                <a:srgbClr val="000000"/>
              </a:buClr>
              <a:buSzPts val="1600"/>
              <a:buNone/>
              <a:defRPr sz="1600">
                <a:solidFill>
                  <a:srgbClr val="000000"/>
                </a:solidFill>
              </a:defRPr>
            </a:lvl7pPr>
            <a:lvl8pPr lvl="7" rtl="0">
              <a:spcBef>
                <a:spcPts val="0"/>
              </a:spcBef>
              <a:spcAft>
                <a:spcPts val="0"/>
              </a:spcAft>
              <a:buClr>
                <a:srgbClr val="000000"/>
              </a:buClr>
              <a:buSzPts val="1600"/>
              <a:buNone/>
              <a:defRPr sz="1600">
                <a:solidFill>
                  <a:srgbClr val="000000"/>
                </a:solidFill>
              </a:defRPr>
            </a:lvl8pPr>
            <a:lvl9pPr lvl="8" rtl="0">
              <a:spcBef>
                <a:spcPts val="0"/>
              </a:spcBef>
              <a:spcAft>
                <a:spcPts val="0"/>
              </a:spcAft>
              <a:buClr>
                <a:srgbClr val="000000"/>
              </a:buClr>
              <a:buSzPts val="1600"/>
              <a:buNone/>
              <a:defRPr sz="1600">
                <a:solidFill>
                  <a:srgbClr val="000000"/>
                </a:solidFill>
              </a:defRPr>
            </a:lvl9pPr>
          </a:lstStyle>
          <a:p>
            <a:endParaRPr/>
          </a:p>
        </p:txBody>
      </p:sp>
      <p:sp>
        <p:nvSpPr>
          <p:cNvPr id="28" name="Google Shape;28;p7"/>
          <p:cNvSpPr txBox="1">
            <a:spLocks noGrp="1"/>
          </p:cNvSpPr>
          <p:nvPr>
            <p:ph type="subTitle" idx="1"/>
          </p:nvPr>
        </p:nvSpPr>
        <p:spPr>
          <a:xfrm>
            <a:off x="2580225" y="2314225"/>
            <a:ext cx="3983400" cy="1070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4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APTION_ONLY">
    <p:bg>
      <p:bgPr>
        <a:blipFill>
          <a:blip r:embed="rId2">
            <a:alphaModFix/>
          </a:blip>
          <a:stretch>
            <a:fillRect/>
          </a:stretch>
        </a:blipFill>
        <a:effectLst/>
      </p:bgPr>
    </p:bg>
    <p:spTree>
      <p:nvGrpSpPr>
        <p:cNvPr id="1" name="Shape 35"/>
        <p:cNvGrpSpPr/>
        <p:nvPr/>
      </p:nvGrpSpPr>
      <p:grpSpPr>
        <a:xfrm>
          <a:off x="0" y="0"/>
          <a:ext cx="0" cy="0"/>
          <a:chOff x="0" y="0"/>
          <a:chExt cx="0" cy="0"/>
        </a:xfrm>
      </p:grpSpPr>
      <p:sp>
        <p:nvSpPr>
          <p:cNvPr id="36" name="Google Shape;36;p10"/>
          <p:cNvSpPr txBox="1">
            <a:spLocks noGrp="1"/>
          </p:cNvSpPr>
          <p:nvPr>
            <p:ph type="ctrTitle"/>
          </p:nvPr>
        </p:nvSpPr>
        <p:spPr>
          <a:xfrm flipH="1">
            <a:off x="695425" y="1514475"/>
            <a:ext cx="3559800" cy="7806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800"/>
              <a:buNone/>
              <a:defRPr/>
            </a:lvl1pPr>
            <a:lvl2pPr lvl="1" algn="ctr" rtl="0">
              <a:spcBef>
                <a:spcPts val="0"/>
              </a:spcBef>
              <a:spcAft>
                <a:spcPts val="0"/>
              </a:spcAft>
              <a:buClr>
                <a:srgbClr val="434343"/>
              </a:buClr>
              <a:buSzPts val="1800"/>
              <a:buNone/>
              <a:defRPr sz="1800">
                <a:solidFill>
                  <a:srgbClr val="434343"/>
                </a:solidFill>
              </a:defRPr>
            </a:lvl2pPr>
            <a:lvl3pPr lvl="2" algn="ctr" rtl="0">
              <a:spcBef>
                <a:spcPts val="0"/>
              </a:spcBef>
              <a:spcAft>
                <a:spcPts val="0"/>
              </a:spcAft>
              <a:buClr>
                <a:srgbClr val="434343"/>
              </a:buClr>
              <a:buSzPts val="1800"/>
              <a:buNone/>
              <a:defRPr sz="1800">
                <a:solidFill>
                  <a:srgbClr val="434343"/>
                </a:solidFill>
              </a:defRPr>
            </a:lvl3pPr>
            <a:lvl4pPr lvl="3" algn="ctr" rtl="0">
              <a:spcBef>
                <a:spcPts val="0"/>
              </a:spcBef>
              <a:spcAft>
                <a:spcPts val="0"/>
              </a:spcAft>
              <a:buClr>
                <a:srgbClr val="434343"/>
              </a:buClr>
              <a:buSzPts val="1800"/>
              <a:buNone/>
              <a:defRPr sz="1800">
                <a:solidFill>
                  <a:srgbClr val="434343"/>
                </a:solidFill>
              </a:defRPr>
            </a:lvl4pPr>
            <a:lvl5pPr lvl="4" algn="ctr" rtl="0">
              <a:spcBef>
                <a:spcPts val="0"/>
              </a:spcBef>
              <a:spcAft>
                <a:spcPts val="0"/>
              </a:spcAft>
              <a:buClr>
                <a:srgbClr val="434343"/>
              </a:buClr>
              <a:buSzPts val="1800"/>
              <a:buNone/>
              <a:defRPr sz="1800">
                <a:solidFill>
                  <a:srgbClr val="434343"/>
                </a:solidFill>
              </a:defRPr>
            </a:lvl5pPr>
            <a:lvl6pPr lvl="5" algn="ctr" rtl="0">
              <a:spcBef>
                <a:spcPts val="0"/>
              </a:spcBef>
              <a:spcAft>
                <a:spcPts val="0"/>
              </a:spcAft>
              <a:buClr>
                <a:srgbClr val="434343"/>
              </a:buClr>
              <a:buSzPts val="1800"/>
              <a:buNone/>
              <a:defRPr sz="1800">
                <a:solidFill>
                  <a:srgbClr val="434343"/>
                </a:solidFill>
              </a:defRPr>
            </a:lvl6pPr>
            <a:lvl7pPr lvl="6" algn="ctr" rtl="0">
              <a:spcBef>
                <a:spcPts val="0"/>
              </a:spcBef>
              <a:spcAft>
                <a:spcPts val="0"/>
              </a:spcAft>
              <a:buClr>
                <a:srgbClr val="434343"/>
              </a:buClr>
              <a:buSzPts val="1800"/>
              <a:buNone/>
              <a:defRPr sz="1800">
                <a:solidFill>
                  <a:srgbClr val="434343"/>
                </a:solidFill>
              </a:defRPr>
            </a:lvl7pPr>
            <a:lvl8pPr lvl="7" algn="ctr" rtl="0">
              <a:spcBef>
                <a:spcPts val="0"/>
              </a:spcBef>
              <a:spcAft>
                <a:spcPts val="0"/>
              </a:spcAft>
              <a:buClr>
                <a:srgbClr val="434343"/>
              </a:buClr>
              <a:buSzPts val="1800"/>
              <a:buNone/>
              <a:defRPr sz="1800">
                <a:solidFill>
                  <a:srgbClr val="434343"/>
                </a:solidFill>
              </a:defRPr>
            </a:lvl8pPr>
            <a:lvl9pPr lvl="8" algn="ctr" rtl="0">
              <a:spcBef>
                <a:spcPts val="0"/>
              </a:spcBef>
              <a:spcAft>
                <a:spcPts val="0"/>
              </a:spcAft>
              <a:buClr>
                <a:srgbClr val="434343"/>
              </a:buClr>
              <a:buSzPts val="1800"/>
              <a:buNone/>
              <a:defRPr sz="1800">
                <a:solidFill>
                  <a:srgbClr val="434343"/>
                </a:solidFill>
              </a:defRPr>
            </a:lvl9pPr>
          </a:lstStyle>
          <a:p>
            <a:endParaRPr/>
          </a:p>
        </p:txBody>
      </p:sp>
      <p:sp>
        <p:nvSpPr>
          <p:cNvPr id="37" name="Google Shape;37;p10"/>
          <p:cNvSpPr txBox="1">
            <a:spLocks noGrp="1"/>
          </p:cNvSpPr>
          <p:nvPr>
            <p:ph type="subTitle" idx="1"/>
          </p:nvPr>
        </p:nvSpPr>
        <p:spPr>
          <a:xfrm flipH="1">
            <a:off x="1581025" y="2559200"/>
            <a:ext cx="2674200" cy="875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6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ig number">
  <p:cSld name="BIG_NUMBER">
    <p:bg>
      <p:bgPr>
        <a:blipFill>
          <a:blip r:embed="rId2">
            <a:alphaModFix/>
          </a:blip>
          <a:stretch>
            <a:fillRect/>
          </a:stretch>
        </a:blipFill>
        <a:effectLst/>
      </p:bgPr>
    </p:bg>
    <p:spTree>
      <p:nvGrpSpPr>
        <p:cNvPr id="1" name="Shape 38"/>
        <p:cNvGrpSpPr/>
        <p:nvPr/>
      </p:nvGrpSpPr>
      <p:grpSpPr>
        <a:xfrm>
          <a:off x="0" y="0"/>
          <a:ext cx="0" cy="0"/>
          <a:chOff x="0" y="0"/>
          <a:chExt cx="0" cy="0"/>
        </a:xfrm>
      </p:grpSpPr>
      <p:sp>
        <p:nvSpPr>
          <p:cNvPr id="39" name="Google Shape;39;p11"/>
          <p:cNvSpPr txBox="1">
            <a:spLocks noGrp="1"/>
          </p:cNvSpPr>
          <p:nvPr>
            <p:ph type="title" hasCustomPrompt="1"/>
          </p:nvPr>
        </p:nvSpPr>
        <p:spPr>
          <a:xfrm>
            <a:off x="2250675" y="1001350"/>
            <a:ext cx="6191100" cy="1963500"/>
          </a:xfrm>
          <a:prstGeom prst="rect">
            <a:avLst/>
          </a:prstGeom>
        </p:spPr>
        <p:txBody>
          <a:bodyPr spcFirstLastPara="1" wrap="square" lIns="91425" tIns="91425" rIns="91425" bIns="91425" anchor="b" anchorCtr="0">
            <a:noAutofit/>
          </a:bodyPr>
          <a:lstStyle>
            <a:lvl1pPr lvl="0" algn="r">
              <a:spcBef>
                <a:spcPts val="0"/>
              </a:spcBef>
              <a:spcAft>
                <a:spcPts val="0"/>
              </a:spcAft>
              <a:buSzPts val="12000"/>
              <a:buNone/>
              <a:defRPr sz="98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0" name="Google Shape;40;p11"/>
          <p:cNvSpPr txBox="1">
            <a:spLocks noGrp="1"/>
          </p:cNvSpPr>
          <p:nvPr>
            <p:ph type="body" idx="1"/>
          </p:nvPr>
        </p:nvSpPr>
        <p:spPr>
          <a:xfrm>
            <a:off x="2107950" y="2895050"/>
            <a:ext cx="6191100" cy="696000"/>
          </a:xfrm>
          <a:prstGeom prst="rect">
            <a:avLst/>
          </a:prstGeom>
        </p:spPr>
        <p:txBody>
          <a:bodyPr spcFirstLastPara="1" wrap="square" lIns="91425" tIns="91425" rIns="91425" bIns="91425" anchor="t" anchorCtr="0">
            <a:noAutofit/>
          </a:bodyPr>
          <a:lstStyle>
            <a:lvl1pPr marL="457200" lvl="0" indent="-304800" algn="r">
              <a:lnSpc>
                <a:spcPct val="100000"/>
              </a:lnSpc>
              <a:spcBef>
                <a:spcPts val="0"/>
              </a:spcBef>
              <a:spcAft>
                <a:spcPts val="0"/>
              </a:spcAft>
              <a:buSzPts val="1200"/>
              <a:buChar char="●"/>
              <a:defRPr sz="1600"/>
            </a:lvl1pPr>
            <a:lvl2pPr marL="914400" lvl="1" indent="-304800" algn="ctr">
              <a:spcBef>
                <a:spcPts val="0"/>
              </a:spcBef>
              <a:spcAft>
                <a:spcPts val="0"/>
              </a:spcAft>
              <a:buSzPts val="1200"/>
              <a:buChar char="○"/>
              <a:defRPr/>
            </a:lvl2pPr>
            <a:lvl3pPr marL="1371600" lvl="2" indent="-304800" algn="ctr">
              <a:spcBef>
                <a:spcPts val="1600"/>
              </a:spcBef>
              <a:spcAft>
                <a:spcPts val="0"/>
              </a:spcAft>
              <a:buSzPts val="1200"/>
              <a:buChar char="■"/>
              <a:defRPr/>
            </a:lvl3pPr>
            <a:lvl4pPr marL="1828800" lvl="3" indent="-304800" algn="ctr">
              <a:spcBef>
                <a:spcPts val="1600"/>
              </a:spcBef>
              <a:spcAft>
                <a:spcPts val="0"/>
              </a:spcAft>
              <a:buSzPts val="1200"/>
              <a:buChar char="●"/>
              <a:defRPr/>
            </a:lvl4pPr>
            <a:lvl5pPr marL="2286000" lvl="4" indent="-304800" algn="ctr">
              <a:spcBef>
                <a:spcPts val="1600"/>
              </a:spcBef>
              <a:spcAft>
                <a:spcPts val="0"/>
              </a:spcAft>
              <a:buSzPts val="1200"/>
              <a:buChar char="○"/>
              <a:defRPr/>
            </a:lvl5pPr>
            <a:lvl6pPr marL="2743200" lvl="5" indent="-304800" algn="ctr">
              <a:spcBef>
                <a:spcPts val="1600"/>
              </a:spcBef>
              <a:spcAft>
                <a:spcPts val="0"/>
              </a:spcAft>
              <a:buSzPts val="1200"/>
              <a:buChar char="■"/>
              <a:defRPr/>
            </a:lvl6pPr>
            <a:lvl7pPr marL="3200400" lvl="6" indent="-304800" algn="ctr">
              <a:spcBef>
                <a:spcPts val="1600"/>
              </a:spcBef>
              <a:spcAft>
                <a:spcPts val="0"/>
              </a:spcAft>
              <a:buSzPts val="1200"/>
              <a:buChar char="●"/>
              <a:defRPr/>
            </a:lvl7pPr>
            <a:lvl8pPr marL="3657600" lvl="7" indent="-304800" algn="ctr">
              <a:spcBef>
                <a:spcPts val="1600"/>
              </a:spcBef>
              <a:spcAft>
                <a:spcPts val="0"/>
              </a:spcAft>
              <a:buSzPts val="1200"/>
              <a:buChar char="○"/>
              <a:defRPr/>
            </a:lvl8pPr>
            <a:lvl9pPr marL="4114800" lvl="8" indent="-304800" algn="ctr">
              <a:spcBef>
                <a:spcPts val="1600"/>
              </a:spcBef>
              <a:spcAft>
                <a:spcPts val="1600"/>
              </a:spcAft>
              <a:buSzPts val="1200"/>
              <a:buChar char="■"/>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1"/>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able of contents">
  <p:cSld name="CUSTOM">
    <p:bg>
      <p:bgPr>
        <a:blipFill>
          <a:blip r:embed="rId2">
            <a:alphaModFix/>
          </a:blip>
          <a:stretch>
            <a:fillRect/>
          </a:stretch>
        </a:blipFill>
        <a:effectLst/>
      </p:bgPr>
    </p:bg>
    <p:spTree>
      <p:nvGrpSpPr>
        <p:cNvPr id="1" name="Shape 42"/>
        <p:cNvGrpSpPr/>
        <p:nvPr/>
      </p:nvGrpSpPr>
      <p:grpSpPr>
        <a:xfrm>
          <a:off x="0" y="0"/>
          <a:ext cx="0" cy="0"/>
          <a:chOff x="0" y="0"/>
          <a:chExt cx="0" cy="0"/>
        </a:xfrm>
      </p:grpSpPr>
      <p:sp>
        <p:nvSpPr>
          <p:cNvPr id="43" name="Google Shape;43;p13"/>
          <p:cNvSpPr txBox="1">
            <a:spLocks noGrp="1"/>
          </p:cNvSpPr>
          <p:nvPr>
            <p:ph type="ctrTitle"/>
          </p:nvPr>
        </p:nvSpPr>
        <p:spPr>
          <a:xfrm>
            <a:off x="3385875" y="2098650"/>
            <a:ext cx="2372400" cy="946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000"/>
            </a:lvl1pPr>
            <a:lvl2pPr lvl="1" algn="r" rtl="0">
              <a:spcBef>
                <a:spcPts val="0"/>
              </a:spcBef>
              <a:spcAft>
                <a:spcPts val="0"/>
              </a:spcAft>
              <a:buSzPts val="1800"/>
              <a:buNone/>
              <a:defRPr sz="1800"/>
            </a:lvl2pPr>
            <a:lvl3pPr lvl="2" algn="r" rtl="0">
              <a:spcBef>
                <a:spcPts val="0"/>
              </a:spcBef>
              <a:spcAft>
                <a:spcPts val="0"/>
              </a:spcAft>
              <a:buSzPts val="1800"/>
              <a:buNone/>
              <a:defRPr sz="1800"/>
            </a:lvl3pPr>
            <a:lvl4pPr lvl="3" algn="r" rtl="0">
              <a:spcBef>
                <a:spcPts val="0"/>
              </a:spcBef>
              <a:spcAft>
                <a:spcPts val="0"/>
              </a:spcAft>
              <a:buSzPts val="1800"/>
              <a:buNone/>
              <a:defRPr sz="1800"/>
            </a:lvl4pPr>
            <a:lvl5pPr lvl="4" algn="r" rtl="0">
              <a:spcBef>
                <a:spcPts val="0"/>
              </a:spcBef>
              <a:spcAft>
                <a:spcPts val="0"/>
              </a:spcAft>
              <a:buSzPts val="1800"/>
              <a:buNone/>
              <a:defRPr sz="1800"/>
            </a:lvl5pPr>
            <a:lvl6pPr lvl="5" algn="r" rtl="0">
              <a:spcBef>
                <a:spcPts val="0"/>
              </a:spcBef>
              <a:spcAft>
                <a:spcPts val="0"/>
              </a:spcAft>
              <a:buSzPts val="1800"/>
              <a:buNone/>
              <a:defRPr sz="1800"/>
            </a:lvl6pPr>
            <a:lvl7pPr lvl="6" algn="r" rtl="0">
              <a:spcBef>
                <a:spcPts val="0"/>
              </a:spcBef>
              <a:spcAft>
                <a:spcPts val="0"/>
              </a:spcAft>
              <a:buSzPts val="1800"/>
              <a:buNone/>
              <a:defRPr sz="1800"/>
            </a:lvl7pPr>
            <a:lvl8pPr lvl="7" algn="r" rtl="0">
              <a:spcBef>
                <a:spcPts val="0"/>
              </a:spcBef>
              <a:spcAft>
                <a:spcPts val="0"/>
              </a:spcAft>
              <a:buSzPts val="1800"/>
              <a:buNone/>
              <a:defRPr sz="1800"/>
            </a:lvl8pPr>
            <a:lvl9pPr lvl="8" algn="r" rtl="0">
              <a:spcBef>
                <a:spcPts val="0"/>
              </a:spcBef>
              <a:spcAft>
                <a:spcPts val="0"/>
              </a:spcAft>
              <a:buSzPts val="1800"/>
              <a:buNone/>
              <a:defRPr sz="1800"/>
            </a:lvl9pPr>
          </a:lstStyle>
          <a:p>
            <a:endParaRPr/>
          </a:p>
        </p:txBody>
      </p:sp>
      <p:sp>
        <p:nvSpPr>
          <p:cNvPr id="44" name="Google Shape;44;p13"/>
          <p:cNvSpPr txBox="1">
            <a:spLocks noGrp="1"/>
          </p:cNvSpPr>
          <p:nvPr>
            <p:ph type="ctrTitle" idx="2"/>
          </p:nvPr>
        </p:nvSpPr>
        <p:spPr>
          <a:xfrm>
            <a:off x="390296" y="201653"/>
            <a:ext cx="1974300" cy="577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45" name="Google Shape;45;p13"/>
          <p:cNvSpPr txBox="1">
            <a:spLocks noGrp="1"/>
          </p:cNvSpPr>
          <p:nvPr>
            <p:ph type="subTitle" idx="1"/>
          </p:nvPr>
        </p:nvSpPr>
        <p:spPr>
          <a:xfrm>
            <a:off x="690446" y="580278"/>
            <a:ext cx="16743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900"/>
              <a:buNone/>
              <a:defRPr/>
            </a:lvl1pPr>
            <a:lvl2pPr lvl="1" algn="r" rtl="0">
              <a:lnSpc>
                <a:spcPct val="100000"/>
              </a:lnSpc>
              <a:spcBef>
                <a:spcPts val="0"/>
              </a:spcBef>
              <a:spcAft>
                <a:spcPts val="0"/>
              </a:spcAft>
              <a:buSzPts val="900"/>
              <a:buNone/>
              <a:defRPr sz="900"/>
            </a:lvl2pPr>
            <a:lvl3pPr lvl="2" algn="r" rtl="0">
              <a:lnSpc>
                <a:spcPct val="100000"/>
              </a:lnSpc>
              <a:spcBef>
                <a:spcPts val="0"/>
              </a:spcBef>
              <a:spcAft>
                <a:spcPts val="0"/>
              </a:spcAft>
              <a:buSzPts val="900"/>
              <a:buNone/>
              <a:defRPr sz="900"/>
            </a:lvl3pPr>
            <a:lvl4pPr lvl="3" algn="r" rtl="0">
              <a:lnSpc>
                <a:spcPct val="100000"/>
              </a:lnSpc>
              <a:spcBef>
                <a:spcPts val="0"/>
              </a:spcBef>
              <a:spcAft>
                <a:spcPts val="0"/>
              </a:spcAft>
              <a:buSzPts val="900"/>
              <a:buNone/>
              <a:defRPr sz="900"/>
            </a:lvl4pPr>
            <a:lvl5pPr lvl="4" algn="r" rtl="0">
              <a:lnSpc>
                <a:spcPct val="100000"/>
              </a:lnSpc>
              <a:spcBef>
                <a:spcPts val="0"/>
              </a:spcBef>
              <a:spcAft>
                <a:spcPts val="0"/>
              </a:spcAft>
              <a:buSzPts val="900"/>
              <a:buNone/>
              <a:defRPr sz="900"/>
            </a:lvl5pPr>
            <a:lvl6pPr lvl="5" algn="r" rtl="0">
              <a:lnSpc>
                <a:spcPct val="100000"/>
              </a:lnSpc>
              <a:spcBef>
                <a:spcPts val="0"/>
              </a:spcBef>
              <a:spcAft>
                <a:spcPts val="0"/>
              </a:spcAft>
              <a:buSzPts val="900"/>
              <a:buNone/>
              <a:defRPr sz="900"/>
            </a:lvl6pPr>
            <a:lvl7pPr lvl="6" algn="r" rtl="0">
              <a:lnSpc>
                <a:spcPct val="100000"/>
              </a:lnSpc>
              <a:spcBef>
                <a:spcPts val="0"/>
              </a:spcBef>
              <a:spcAft>
                <a:spcPts val="0"/>
              </a:spcAft>
              <a:buSzPts val="900"/>
              <a:buNone/>
              <a:defRPr sz="900"/>
            </a:lvl7pPr>
            <a:lvl8pPr lvl="7" algn="r" rtl="0">
              <a:lnSpc>
                <a:spcPct val="100000"/>
              </a:lnSpc>
              <a:spcBef>
                <a:spcPts val="0"/>
              </a:spcBef>
              <a:spcAft>
                <a:spcPts val="0"/>
              </a:spcAft>
              <a:buSzPts val="900"/>
              <a:buNone/>
              <a:defRPr sz="900"/>
            </a:lvl8pPr>
            <a:lvl9pPr lvl="8" algn="r" rtl="0">
              <a:lnSpc>
                <a:spcPct val="100000"/>
              </a:lnSpc>
              <a:spcBef>
                <a:spcPts val="0"/>
              </a:spcBef>
              <a:spcAft>
                <a:spcPts val="0"/>
              </a:spcAft>
              <a:buSzPts val="900"/>
              <a:buNone/>
              <a:defRPr sz="900"/>
            </a:lvl9pPr>
          </a:lstStyle>
          <a:p>
            <a:endParaRPr/>
          </a:p>
        </p:txBody>
      </p:sp>
      <p:sp>
        <p:nvSpPr>
          <p:cNvPr id="46" name="Google Shape;46;p13"/>
          <p:cNvSpPr txBox="1">
            <a:spLocks noGrp="1"/>
          </p:cNvSpPr>
          <p:nvPr>
            <p:ph type="title" idx="3" hasCustomPrompt="1"/>
          </p:nvPr>
        </p:nvSpPr>
        <p:spPr>
          <a:xfrm>
            <a:off x="2118448" y="544448"/>
            <a:ext cx="11076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3600"/>
            </a:lvl1pPr>
            <a:lvl2pPr lvl="1"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47" name="Google Shape;47;p13"/>
          <p:cNvSpPr txBox="1">
            <a:spLocks noGrp="1"/>
          </p:cNvSpPr>
          <p:nvPr>
            <p:ph type="title" idx="4" hasCustomPrompt="1"/>
          </p:nvPr>
        </p:nvSpPr>
        <p:spPr>
          <a:xfrm>
            <a:off x="2105406" y="1515808"/>
            <a:ext cx="11076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3600"/>
            </a:lvl1pPr>
            <a:lvl2pPr lvl="1"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48" name="Google Shape;48;p13"/>
          <p:cNvSpPr txBox="1">
            <a:spLocks noGrp="1"/>
          </p:cNvSpPr>
          <p:nvPr>
            <p:ph type="title" idx="5" hasCustomPrompt="1"/>
          </p:nvPr>
        </p:nvSpPr>
        <p:spPr>
          <a:xfrm>
            <a:off x="2105406" y="2487168"/>
            <a:ext cx="11076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36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49" name="Google Shape;49;p13"/>
          <p:cNvSpPr txBox="1">
            <a:spLocks noGrp="1"/>
          </p:cNvSpPr>
          <p:nvPr>
            <p:ph type="title" idx="6" hasCustomPrompt="1"/>
          </p:nvPr>
        </p:nvSpPr>
        <p:spPr>
          <a:xfrm>
            <a:off x="5922008" y="2092638"/>
            <a:ext cx="10722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3600"/>
            </a:lvl1pPr>
            <a:lvl2pPr lvl="1"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50" name="Google Shape;50;p13"/>
          <p:cNvSpPr txBox="1">
            <a:spLocks noGrp="1"/>
          </p:cNvSpPr>
          <p:nvPr>
            <p:ph type="title" idx="7" hasCustomPrompt="1"/>
          </p:nvPr>
        </p:nvSpPr>
        <p:spPr>
          <a:xfrm>
            <a:off x="5922008" y="3112336"/>
            <a:ext cx="10722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3600"/>
            </a:lvl1pPr>
            <a:lvl2pPr lvl="1"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51" name="Google Shape;51;p13"/>
          <p:cNvSpPr txBox="1">
            <a:spLocks noGrp="1"/>
          </p:cNvSpPr>
          <p:nvPr>
            <p:ph type="title" idx="8" hasCustomPrompt="1"/>
          </p:nvPr>
        </p:nvSpPr>
        <p:spPr>
          <a:xfrm>
            <a:off x="5922008" y="4132033"/>
            <a:ext cx="10722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36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52" name="Google Shape;52;p13"/>
          <p:cNvSpPr txBox="1">
            <a:spLocks noGrp="1"/>
          </p:cNvSpPr>
          <p:nvPr>
            <p:ph type="ctrTitle" idx="9"/>
          </p:nvPr>
        </p:nvSpPr>
        <p:spPr>
          <a:xfrm>
            <a:off x="390296" y="1167854"/>
            <a:ext cx="1974300" cy="577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53" name="Google Shape;53;p13"/>
          <p:cNvSpPr txBox="1">
            <a:spLocks noGrp="1"/>
          </p:cNvSpPr>
          <p:nvPr>
            <p:ph type="subTitle" idx="13"/>
          </p:nvPr>
        </p:nvSpPr>
        <p:spPr>
          <a:xfrm>
            <a:off x="690446" y="1546477"/>
            <a:ext cx="16743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900"/>
              <a:buNone/>
              <a:defRPr/>
            </a:lvl1pPr>
            <a:lvl2pPr lvl="1" algn="r" rtl="0">
              <a:lnSpc>
                <a:spcPct val="100000"/>
              </a:lnSpc>
              <a:spcBef>
                <a:spcPts val="0"/>
              </a:spcBef>
              <a:spcAft>
                <a:spcPts val="0"/>
              </a:spcAft>
              <a:buSzPts val="900"/>
              <a:buNone/>
              <a:defRPr sz="900"/>
            </a:lvl2pPr>
            <a:lvl3pPr lvl="2" algn="r" rtl="0">
              <a:lnSpc>
                <a:spcPct val="100000"/>
              </a:lnSpc>
              <a:spcBef>
                <a:spcPts val="0"/>
              </a:spcBef>
              <a:spcAft>
                <a:spcPts val="0"/>
              </a:spcAft>
              <a:buSzPts val="900"/>
              <a:buNone/>
              <a:defRPr sz="900"/>
            </a:lvl3pPr>
            <a:lvl4pPr lvl="3" algn="r" rtl="0">
              <a:lnSpc>
                <a:spcPct val="100000"/>
              </a:lnSpc>
              <a:spcBef>
                <a:spcPts val="0"/>
              </a:spcBef>
              <a:spcAft>
                <a:spcPts val="0"/>
              </a:spcAft>
              <a:buSzPts val="900"/>
              <a:buNone/>
              <a:defRPr sz="900"/>
            </a:lvl4pPr>
            <a:lvl5pPr lvl="4" algn="r" rtl="0">
              <a:lnSpc>
                <a:spcPct val="100000"/>
              </a:lnSpc>
              <a:spcBef>
                <a:spcPts val="0"/>
              </a:spcBef>
              <a:spcAft>
                <a:spcPts val="0"/>
              </a:spcAft>
              <a:buSzPts val="900"/>
              <a:buNone/>
              <a:defRPr sz="900"/>
            </a:lvl5pPr>
            <a:lvl6pPr lvl="5" algn="r" rtl="0">
              <a:lnSpc>
                <a:spcPct val="100000"/>
              </a:lnSpc>
              <a:spcBef>
                <a:spcPts val="0"/>
              </a:spcBef>
              <a:spcAft>
                <a:spcPts val="0"/>
              </a:spcAft>
              <a:buSzPts val="900"/>
              <a:buNone/>
              <a:defRPr sz="900"/>
            </a:lvl6pPr>
            <a:lvl7pPr lvl="6" algn="r" rtl="0">
              <a:lnSpc>
                <a:spcPct val="100000"/>
              </a:lnSpc>
              <a:spcBef>
                <a:spcPts val="0"/>
              </a:spcBef>
              <a:spcAft>
                <a:spcPts val="0"/>
              </a:spcAft>
              <a:buSzPts val="900"/>
              <a:buNone/>
              <a:defRPr sz="900"/>
            </a:lvl7pPr>
            <a:lvl8pPr lvl="7" algn="r" rtl="0">
              <a:lnSpc>
                <a:spcPct val="100000"/>
              </a:lnSpc>
              <a:spcBef>
                <a:spcPts val="0"/>
              </a:spcBef>
              <a:spcAft>
                <a:spcPts val="0"/>
              </a:spcAft>
              <a:buSzPts val="900"/>
              <a:buNone/>
              <a:defRPr sz="900"/>
            </a:lvl8pPr>
            <a:lvl9pPr lvl="8" algn="r" rtl="0">
              <a:lnSpc>
                <a:spcPct val="100000"/>
              </a:lnSpc>
              <a:spcBef>
                <a:spcPts val="0"/>
              </a:spcBef>
              <a:spcAft>
                <a:spcPts val="0"/>
              </a:spcAft>
              <a:buSzPts val="900"/>
              <a:buNone/>
              <a:defRPr sz="900"/>
            </a:lvl9pPr>
          </a:lstStyle>
          <a:p>
            <a:endParaRPr/>
          </a:p>
        </p:txBody>
      </p:sp>
      <p:sp>
        <p:nvSpPr>
          <p:cNvPr id="54" name="Google Shape;54;p13"/>
          <p:cNvSpPr txBox="1">
            <a:spLocks noGrp="1"/>
          </p:cNvSpPr>
          <p:nvPr>
            <p:ph type="ctrTitle" idx="14"/>
          </p:nvPr>
        </p:nvSpPr>
        <p:spPr>
          <a:xfrm>
            <a:off x="390296" y="2141336"/>
            <a:ext cx="1974300" cy="577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55" name="Google Shape;55;p13"/>
          <p:cNvSpPr txBox="1">
            <a:spLocks noGrp="1"/>
          </p:cNvSpPr>
          <p:nvPr>
            <p:ph type="subTitle" idx="15"/>
          </p:nvPr>
        </p:nvSpPr>
        <p:spPr>
          <a:xfrm>
            <a:off x="690446" y="2519956"/>
            <a:ext cx="16743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900"/>
              <a:buNone/>
              <a:defRPr/>
            </a:lvl1pPr>
            <a:lvl2pPr lvl="1" algn="r" rtl="0">
              <a:lnSpc>
                <a:spcPct val="100000"/>
              </a:lnSpc>
              <a:spcBef>
                <a:spcPts val="0"/>
              </a:spcBef>
              <a:spcAft>
                <a:spcPts val="0"/>
              </a:spcAft>
              <a:buSzPts val="900"/>
              <a:buNone/>
              <a:defRPr sz="900"/>
            </a:lvl2pPr>
            <a:lvl3pPr lvl="2" algn="r" rtl="0">
              <a:lnSpc>
                <a:spcPct val="100000"/>
              </a:lnSpc>
              <a:spcBef>
                <a:spcPts val="0"/>
              </a:spcBef>
              <a:spcAft>
                <a:spcPts val="0"/>
              </a:spcAft>
              <a:buSzPts val="900"/>
              <a:buNone/>
              <a:defRPr sz="900"/>
            </a:lvl3pPr>
            <a:lvl4pPr lvl="3" algn="r" rtl="0">
              <a:lnSpc>
                <a:spcPct val="100000"/>
              </a:lnSpc>
              <a:spcBef>
                <a:spcPts val="0"/>
              </a:spcBef>
              <a:spcAft>
                <a:spcPts val="0"/>
              </a:spcAft>
              <a:buSzPts val="900"/>
              <a:buNone/>
              <a:defRPr sz="900"/>
            </a:lvl4pPr>
            <a:lvl5pPr lvl="4" algn="r" rtl="0">
              <a:lnSpc>
                <a:spcPct val="100000"/>
              </a:lnSpc>
              <a:spcBef>
                <a:spcPts val="0"/>
              </a:spcBef>
              <a:spcAft>
                <a:spcPts val="0"/>
              </a:spcAft>
              <a:buSzPts val="900"/>
              <a:buNone/>
              <a:defRPr sz="900"/>
            </a:lvl5pPr>
            <a:lvl6pPr lvl="5" algn="r" rtl="0">
              <a:lnSpc>
                <a:spcPct val="100000"/>
              </a:lnSpc>
              <a:spcBef>
                <a:spcPts val="0"/>
              </a:spcBef>
              <a:spcAft>
                <a:spcPts val="0"/>
              </a:spcAft>
              <a:buSzPts val="900"/>
              <a:buNone/>
              <a:defRPr sz="900"/>
            </a:lvl6pPr>
            <a:lvl7pPr lvl="6" algn="r" rtl="0">
              <a:lnSpc>
                <a:spcPct val="100000"/>
              </a:lnSpc>
              <a:spcBef>
                <a:spcPts val="0"/>
              </a:spcBef>
              <a:spcAft>
                <a:spcPts val="0"/>
              </a:spcAft>
              <a:buSzPts val="900"/>
              <a:buNone/>
              <a:defRPr sz="900"/>
            </a:lvl7pPr>
            <a:lvl8pPr lvl="7" algn="r" rtl="0">
              <a:lnSpc>
                <a:spcPct val="100000"/>
              </a:lnSpc>
              <a:spcBef>
                <a:spcPts val="0"/>
              </a:spcBef>
              <a:spcAft>
                <a:spcPts val="0"/>
              </a:spcAft>
              <a:buSzPts val="900"/>
              <a:buNone/>
              <a:defRPr sz="900"/>
            </a:lvl8pPr>
            <a:lvl9pPr lvl="8" algn="r" rtl="0">
              <a:lnSpc>
                <a:spcPct val="100000"/>
              </a:lnSpc>
              <a:spcBef>
                <a:spcPts val="0"/>
              </a:spcBef>
              <a:spcAft>
                <a:spcPts val="0"/>
              </a:spcAft>
              <a:buSzPts val="900"/>
              <a:buNone/>
              <a:defRPr sz="900"/>
            </a:lvl9pPr>
          </a:lstStyle>
          <a:p>
            <a:endParaRPr/>
          </a:p>
        </p:txBody>
      </p:sp>
      <p:sp>
        <p:nvSpPr>
          <p:cNvPr id="56" name="Google Shape;56;p13"/>
          <p:cNvSpPr txBox="1">
            <a:spLocks noGrp="1"/>
          </p:cNvSpPr>
          <p:nvPr>
            <p:ph type="ctrTitle" idx="16"/>
          </p:nvPr>
        </p:nvSpPr>
        <p:spPr>
          <a:xfrm>
            <a:off x="6811558" y="1775180"/>
            <a:ext cx="19743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57" name="Google Shape;57;p13"/>
          <p:cNvSpPr txBox="1">
            <a:spLocks noGrp="1"/>
          </p:cNvSpPr>
          <p:nvPr>
            <p:ph type="subTitle" idx="17"/>
          </p:nvPr>
        </p:nvSpPr>
        <p:spPr>
          <a:xfrm>
            <a:off x="6811558" y="2153805"/>
            <a:ext cx="16743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900"/>
              <a:buNone/>
              <a:defRPr/>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a:endParaRPr/>
          </a:p>
        </p:txBody>
      </p:sp>
      <p:sp>
        <p:nvSpPr>
          <p:cNvPr id="58" name="Google Shape;58;p13"/>
          <p:cNvSpPr txBox="1">
            <a:spLocks noGrp="1"/>
          </p:cNvSpPr>
          <p:nvPr>
            <p:ph type="ctrTitle" idx="18"/>
          </p:nvPr>
        </p:nvSpPr>
        <p:spPr>
          <a:xfrm>
            <a:off x="6811558" y="2799095"/>
            <a:ext cx="19743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59" name="Google Shape;59;p13"/>
          <p:cNvSpPr txBox="1">
            <a:spLocks noGrp="1"/>
          </p:cNvSpPr>
          <p:nvPr>
            <p:ph type="subTitle" idx="19"/>
          </p:nvPr>
        </p:nvSpPr>
        <p:spPr>
          <a:xfrm>
            <a:off x="6811558" y="3177717"/>
            <a:ext cx="16743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900"/>
              <a:buNone/>
              <a:defRPr/>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a:endParaRPr/>
          </a:p>
        </p:txBody>
      </p:sp>
      <p:sp>
        <p:nvSpPr>
          <p:cNvPr id="60" name="Google Shape;60;p13"/>
          <p:cNvSpPr txBox="1">
            <a:spLocks noGrp="1"/>
          </p:cNvSpPr>
          <p:nvPr>
            <p:ph type="ctrTitle" idx="20"/>
          </p:nvPr>
        </p:nvSpPr>
        <p:spPr>
          <a:xfrm>
            <a:off x="6811558" y="3811353"/>
            <a:ext cx="19743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61" name="Google Shape;61;p13"/>
          <p:cNvSpPr txBox="1">
            <a:spLocks noGrp="1"/>
          </p:cNvSpPr>
          <p:nvPr>
            <p:ph type="subTitle" idx="21"/>
          </p:nvPr>
        </p:nvSpPr>
        <p:spPr>
          <a:xfrm>
            <a:off x="6811558" y="4189973"/>
            <a:ext cx="16743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900"/>
              <a:buNone/>
              <a:defRPr/>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rgbClr val="434343"/>
              </a:buClr>
              <a:buSzPts val="2800"/>
              <a:buFont typeface="Exo 2"/>
              <a:buNone/>
              <a:defRPr sz="2800" b="1">
                <a:solidFill>
                  <a:srgbClr val="434343"/>
                </a:solidFill>
                <a:latin typeface="Exo 2"/>
                <a:ea typeface="Exo 2"/>
                <a:cs typeface="Exo 2"/>
                <a:sym typeface="Exo 2"/>
              </a:defRPr>
            </a:lvl1pPr>
            <a:lvl2pPr lvl="1">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2pPr>
            <a:lvl3pPr lvl="2">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3pPr>
            <a:lvl4pPr lvl="3">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4pPr>
            <a:lvl5pPr lvl="4">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5pPr>
            <a:lvl6pPr lvl="5">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6pPr>
            <a:lvl7pPr lvl="6">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7pPr>
            <a:lvl8pPr lvl="7">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8pPr>
            <a:lvl9pPr lvl="8">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a:lnSpc>
                <a:spcPct val="115000"/>
              </a:lnSpc>
              <a:spcBef>
                <a:spcPts val="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1pPr>
            <a:lvl2pPr marL="914400" lvl="1"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2pPr>
            <a:lvl3pPr marL="1371600" lvl="2"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3pPr>
            <a:lvl4pPr marL="1828800" lvl="3"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4pPr>
            <a:lvl5pPr marL="2286000" lvl="4"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5pPr>
            <a:lvl6pPr marL="2743200" lvl="5"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6pPr>
            <a:lvl7pPr marL="3200400" lvl="6"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7pPr>
            <a:lvl8pPr marL="3657600" lvl="7"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8pPr>
            <a:lvl9pPr marL="4114800" lvl="8" indent="-304800">
              <a:lnSpc>
                <a:spcPct val="115000"/>
              </a:lnSpc>
              <a:spcBef>
                <a:spcPts val="1600"/>
              </a:spcBef>
              <a:spcAft>
                <a:spcPts val="160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3" r:id="rId5"/>
    <p:sldLayoutId id="2147483656" r:id="rId6"/>
    <p:sldLayoutId id="2147483657" r:id="rId7"/>
    <p:sldLayoutId id="2147483658" r:id="rId8"/>
    <p:sldLayoutId id="2147483659" r:id="rId9"/>
    <p:sldLayoutId id="2147483660" r:id="rId10"/>
    <p:sldLayoutId id="2147483661" r:id="rId11"/>
    <p:sldLayoutId id="2147483662" r:id="rId12"/>
    <p:sldLayoutId id="2147483663" r:id="rId13"/>
    <p:sldLayoutId id="2147483664" r:id="rId14"/>
    <p:sldLayoutId id="2147483665" r:id="rId15"/>
  </p:sldLayoutIdLst>
  <p:hf hd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15.xml"/><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15.xml"/><Relationship Id="rId5" Type="http://schemas.openxmlformats.org/officeDocument/2006/relationships/image" Target="../media/image26.png"/><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15.xml"/><Relationship Id="rId5" Type="http://schemas.openxmlformats.org/officeDocument/2006/relationships/image" Target="../media/image29.png"/><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15.xml"/><Relationship Id="rId5" Type="http://schemas.openxmlformats.org/officeDocument/2006/relationships/image" Target="../media/image32.png"/><Relationship Id="rId4" Type="http://schemas.openxmlformats.org/officeDocument/2006/relationships/image" Target="../media/image31.png"/></Relationships>
</file>

<file path=ppt/slides/_rels/slide18.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slide" Target="slide28.xml"/><Relationship Id="rId7" Type="http://schemas.openxmlformats.org/officeDocument/2006/relationships/slide" Target="slide33.xml"/><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hyperlink" Target="https://stories.freepik.com/?utm_source=slidesgo_template&amp;utm_medium=referral-link&amp;utm_campaign=slidesgo_contents_of_this_template&amp;utm_term=stories_by_freepik&amp;utm_content=stories" TargetMode="External"/><Relationship Id="rId5" Type="http://schemas.openxmlformats.org/officeDocument/2006/relationships/slide" Target="slide30.xml"/><Relationship Id="rId4" Type="http://schemas.openxmlformats.org/officeDocument/2006/relationships/slide" Target="slide29.xml"/></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0.xml"/><Relationship Id="rId1" Type="http://schemas.openxmlformats.org/officeDocument/2006/relationships/slideLayout" Target="../slideLayouts/slideLayout15.xml"/><Relationship Id="rId4" Type="http://schemas.openxmlformats.org/officeDocument/2006/relationships/image" Target="../media/image34.png"/></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1.xml"/><Relationship Id="rId1" Type="http://schemas.openxmlformats.org/officeDocument/2006/relationships/slideLayout" Target="../slideLayouts/slideLayout15.xml"/><Relationship Id="rId4" Type="http://schemas.openxmlformats.org/officeDocument/2006/relationships/image" Target="../media/image33.png"/></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2.xml"/><Relationship Id="rId1" Type="http://schemas.openxmlformats.org/officeDocument/2006/relationships/slideLayout" Target="../slideLayouts/slideLayout4.xml"/><Relationship Id="rId5" Type="http://schemas.openxmlformats.org/officeDocument/2006/relationships/image" Target="../media/image36.png"/><Relationship Id="rId4" Type="http://schemas.openxmlformats.org/officeDocument/2006/relationships/image" Target="../media/image35.png"/></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3.xml"/><Relationship Id="rId1" Type="http://schemas.openxmlformats.org/officeDocument/2006/relationships/slideLayout" Target="../slideLayouts/slideLayout4.xml"/><Relationship Id="rId4" Type="http://schemas.openxmlformats.org/officeDocument/2006/relationships/image" Target="../media/image38.png"/></Relationships>
</file>

<file path=ppt/slides/_rels/slide2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4.xml"/><Relationship Id="rId1" Type="http://schemas.openxmlformats.org/officeDocument/2006/relationships/slideLayout" Target="../slideLayouts/slideLayout4.xml"/><Relationship Id="rId4" Type="http://schemas.openxmlformats.org/officeDocument/2006/relationships/image" Target="../media/image40.png"/></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5.xml"/><Relationship Id="rId1" Type="http://schemas.openxmlformats.org/officeDocument/2006/relationships/slideLayout" Target="../slideLayouts/slideLayout4.xml"/><Relationship Id="rId5" Type="http://schemas.openxmlformats.org/officeDocument/2006/relationships/image" Target="../media/image36.png"/><Relationship Id="rId4" Type="http://schemas.openxmlformats.org/officeDocument/2006/relationships/image" Target="../media/image35.png"/></Relationships>
</file>

<file path=ppt/slides/_rels/slide2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6.xml"/><Relationship Id="rId1" Type="http://schemas.openxmlformats.org/officeDocument/2006/relationships/slideLayout" Target="../slideLayouts/slideLayout4.xml"/><Relationship Id="rId4" Type="http://schemas.openxmlformats.org/officeDocument/2006/relationships/image" Target="../media/image42.png"/></Relationships>
</file>

<file path=ppt/slides/_rels/slide27.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8.xml"/><Relationship Id="rId1" Type="http://schemas.openxmlformats.org/officeDocument/2006/relationships/slideLayout" Target="../slideLayouts/slideLayout15.xml"/><Relationship Id="rId4" Type="http://schemas.openxmlformats.org/officeDocument/2006/relationships/image" Target="../media/image44.png"/></Relationships>
</file>

<file path=ppt/slides/_rels/slide29.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slide" Target="slide12.xml"/><Relationship Id="rId7" Type="http://schemas.openxmlformats.org/officeDocument/2006/relationships/slide" Target="slide29.xml"/><Relationship Id="rId2" Type="http://schemas.openxmlformats.org/officeDocument/2006/relationships/notesSlide" Target="../notesSlides/notesSlide3.xml"/><Relationship Id="rId1" Type="http://schemas.openxmlformats.org/officeDocument/2006/relationships/slideLayout" Target="../slideLayouts/slideLayout9.xml"/><Relationship Id="rId6" Type="http://schemas.openxmlformats.org/officeDocument/2006/relationships/slide" Target="slide27.xml"/><Relationship Id="rId5" Type="http://schemas.openxmlformats.org/officeDocument/2006/relationships/slide" Target="slide6.xml"/><Relationship Id="rId4" Type="http://schemas.openxmlformats.org/officeDocument/2006/relationships/slide" Target="slide4.xml"/></Relationships>
</file>

<file path=ppt/slides/_rels/slide30.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30.xml"/><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15.xml"/><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15.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33"/>
          <p:cNvSpPr txBox="1">
            <a:spLocks noGrp="1"/>
          </p:cNvSpPr>
          <p:nvPr>
            <p:ph type="ctrTitle"/>
          </p:nvPr>
        </p:nvSpPr>
        <p:spPr>
          <a:xfrm>
            <a:off x="1135981" y="1393699"/>
            <a:ext cx="6886800" cy="17823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Clr>
                <a:schemeClr val="dk1"/>
              </a:buClr>
              <a:buSzPts val="1100"/>
              <a:buFont typeface="Arial"/>
              <a:buNone/>
            </a:pPr>
            <a:r>
              <a:rPr lang="en" dirty="0"/>
              <a:t>T</a:t>
            </a:r>
            <a:r>
              <a:rPr lang="fr-FR" dirty="0" err="1"/>
              <a:t>itre</a:t>
            </a:r>
            <a:r>
              <a:rPr lang="fr-FR" dirty="0"/>
              <a:t> à</a:t>
            </a:r>
            <a:endParaRPr dirty="0"/>
          </a:p>
          <a:p>
            <a:pPr marL="0" lvl="0" indent="0" algn="r" rtl="0">
              <a:spcBef>
                <a:spcPts val="0"/>
              </a:spcBef>
              <a:spcAft>
                <a:spcPts val="0"/>
              </a:spcAft>
              <a:buClr>
                <a:schemeClr val="dk1"/>
              </a:buClr>
              <a:buSzPts val="1100"/>
              <a:buFont typeface="Arial"/>
              <a:buNone/>
            </a:pPr>
            <a:r>
              <a:rPr lang="en" dirty="0"/>
              <a:t>Définir</a:t>
            </a:r>
            <a:endParaRPr dirty="0"/>
          </a:p>
        </p:txBody>
      </p:sp>
      <p:sp>
        <p:nvSpPr>
          <p:cNvPr id="152" name="Google Shape;152;p33"/>
          <p:cNvSpPr txBox="1">
            <a:spLocks noGrp="1"/>
          </p:cNvSpPr>
          <p:nvPr>
            <p:ph type="subTitle" idx="1"/>
          </p:nvPr>
        </p:nvSpPr>
        <p:spPr>
          <a:xfrm>
            <a:off x="3726100" y="3175999"/>
            <a:ext cx="4352100" cy="7170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C</a:t>
            </a:r>
          </a:p>
          <a:p>
            <a:pPr marL="0" lvl="0" indent="0" algn="r" rtl="0">
              <a:spcBef>
                <a:spcPts val="0"/>
              </a:spcBef>
              <a:spcAft>
                <a:spcPts val="0"/>
              </a:spcAft>
              <a:buNone/>
            </a:pPr>
            <a:r>
              <a:rPr lang="en" dirty="0"/>
              <a:t>CEPE 21 juin 2021 </a:t>
            </a:r>
          </a:p>
          <a:p>
            <a:pPr marL="0" lvl="0" indent="0" algn="r" rtl="0">
              <a:spcBef>
                <a:spcPts val="0"/>
              </a:spcBef>
              <a:spcAft>
                <a:spcPts val="0"/>
              </a:spcAft>
              <a:buNone/>
            </a:pPr>
            <a:r>
              <a:rPr lang="fr-FR" dirty="0"/>
              <a:t>S</a:t>
            </a:r>
            <a:r>
              <a:rPr lang="en" dirty="0"/>
              <a:t>outenance Certificat Data Scientist </a:t>
            </a:r>
            <a:endParaRPr dirty="0"/>
          </a:p>
        </p:txBody>
      </p:sp>
      <p:cxnSp>
        <p:nvCxnSpPr>
          <p:cNvPr id="153" name="Google Shape;153;p33"/>
          <p:cNvCxnSpPr/>
          <p:nvPr/>
        </p:nvCxnSpPr>
        <p:spPr>
          <a:xfrm>
            <a:off x="6677025" y="3176000"/>
            <a:ext cx="2460000" cy="0"/>
          </a:xfrm>
          <a:prstGeom prst="straightConnector1">
            <a:avLst/>
          </a:prstGeom>
          <a:noFill/>
          <a:ln w="9525" cap="flat" cmpd="sng">
            <a:solidFill>
              <a:srgbClr val="434343"/>
            </a:solidFill>
            <a:prstDash val="solid"/>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153"/>
                                        </p:tgtEl>
                                        <p:attrNameLst>
                                          <p:attrName>style.visibility</p:attrName>
                                        </p:attrNameLst>
                                      </p:cBhvr>
                                      <p:to>
                                        <p:strVal val="visible"/>
                                      </p:to>
                                    </p:set>
                                    <p:anim calcmode="lin" valueType="num">
                                      <p:cBhvr additive="base">
                                        <p:cTn id="7" dur="1200"/>
                                        <p:tgtEl>
                                          <p:spTgt spid="153"/>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37"/>
          <p:cNvSpPr txBox="1">
            <a:spLocks noGrp="1"/>
          </p:cNvSpPr>
          <p:nvPr>
            <p:ph type="subTitle" idx="1"/>
          </p:nvPr>
        </p:nvSpPr>
        <p:spPr>
          <a:xfrm>
            <a:off x="2580225" y="2314225"/>
            <a:ext cx="3983400" cy="1070400"/>
          </a:xfrm>
          <a:prstGeom prst="rect">
            <a:avLst/>
          </a:prstGeom>
        </p:spPr>
        <p:txBody>
          <a:bodyPr spcFirstLastPara="1" wrap="square" lIns="91425" tIns="91425" rIns="91425" bIns="91425" anchor="t" anchorCtr="0">
            <a:noAutofit/>
          </a:bodyPr>
          <a:lstStyle/>
          <a:p>
            <a:pPr marL="0" lvl="0" indent="0"/>
            <a:r>
              <a:rPr lang="en" dirty="0"/>
              <a:t>Prédire le niveau de gravité de chaque usager </a:t>
            </a:r>
            <a:r>
              <a:rPr lang="fr-FR" dirty="0"/>
              <a:t>impliqués dans un accident corporel</a:t>
            </a:r>
          </a:p>
          <a:p>
            <a:r>
              <a:rPr lang="fr-FR" dirty="0">
                <a:solidFill>
                  <a:srgbClr val="0070C0"/>
                </a:solidFill>
              </a:rPr>
              <a:t>Grave = Tué ou Blessé hospitalisé</a:t>
            </a:r>
          </a:p>
          <a:p>
            <a:r>
              <a:rPr lang="fr-FR" dirty="0">
                <a:solidFill>
                  <a:srgbClr val="0070C0"/>
                </a:solidFill>
              </a:rPr>
              <a:t>Non Grave = Blessé léger ou non blessé</a:t>
            </a:r>
            <a:endParaRPr dirty="0">
              <a:solidFill>
                <a:srgbClr val="0070C0"/>
              </a:solidFill>
            </a:endParaRPr>
          </a:p>
        </p:txBody>
      </p:sp>
      <p:sp>
        <p:nvSpPr>
          <p:cNvPr id="206" name="Google Shape;206;p37"/>
          <p:cNvSpPr txBox="1">
            <a:spLocks noGrp="1"/>
          </p:cNvSpPr>
          <p:nvPr>
            <p:ph type="ctrTitle"/>
          </p:nvPr>
        </p:nvSpPr>
        <p:spPr>
          <a:xfrm>
            <a:off x="2638350" y="376498"/>
            <a:ext cx="3867300" cy="2054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1st Problématique</a:t>
            </a:r>
            <a:endParaRPr dirty="0"/>
          </a:p>
        </p:txBody>
      </p:sp>
      <p:cxnSp>
        <p:nvCxnSpPr>
          <p:cNvPr id="207" name="Google Shape;207;p37"/>
          <p:cNvCxnSpPr/>
          <p:nvPr/>
        </p:nvCxnSpPr>
        <p:spPr>
          <a:xfrm>
            <a:off x="4569600" y="1494500"/>
            <a:ext cx="4574400" cy="0"/>
          </a:xfrm>
          <a:prstGeom prst="straightConnector1">
            <a:avLst/>
          </a:prstGeom>
          <a:noFill/>
          <a:ln w="9525" cap="flat" cmpd="sng">
            <a:solidFill>
              <a:srgbClr val="434343"/>
            </a:solidFill>
            <a:prstDash val="solid"/>
            <a:round/>
            <a:headEnd type="none" w="med" len="med"/>
            <a:tailEnd type="none" w="med" len="med"/>
          </a:ln>
        </p:spPr>
      </p:cxnSp>
      <p:cxnSp>
        <p:nvCxnSpPr>
          <p:cNvPr id="208" name="Google Shape;208;p37"/>
          <p:cNvCxnSpPr/>
          <p:nvPr/>
        </p:nvCxnSpPr>
        <p:spPr>
          <a:xfrm>
            <a:off x="0" y="3568175"/>
            <a:ext cx="4574400" cy="0"/>
          </a:xfrm>
          <a:prstGeom prst="straightConnector1">
            <a:avLst/>
          </a:prstGeom>
          <a:noFill/>
          <a:ln w="9525" cap="flat" cmpd="sng">
            <a:solidFill>
              <a:srgbClr val="434343"/>
            </a:solidFill>
            <a:prstDash val="solid"/>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207"/>
                                        </p:tgtEl>
                                        <p:attrNameLst>
                                          <p:attrName>style.visibility</p:attrName>
                                        </p:attrNameLst>
                                      </p:cBhvr>
                                      <p:to>
                                        <p:strVal val="visible"/>
                                      </p:to>
                                    </p:set>
                                    <p:anim calcmode="lin" valueType="num">
                                      <p:cBhvr additive="base">
                                        <p:cTn id="7" dur="1000"/>
                                        <p:tgtEl>
                                          <p:spTgt spid="207"/>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208"/>
                                        </p:tgtEl>
                                        <p:attrNameLst>
                                          <p:attrName>style.visibility</p:attrName>
                                        </p:attrNameLst>
                                      </p:cBhvr>
                                      <p:to>
                                        <p:strVal val="visible"/>
                                      </p:to>
                                    </p:set>
                                    <p:anim calcmode="lin" valueType="num">
                                      <p:cBhvr additive="base">
                                        <p:cTn id="10" dur="1000"/>
                                        <p:tgtEl>
                                          <p:spTgt spid="208"/>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37"/>
          <p:cNvSpPr txBox="1">
            <a:spLocks noGrp="1"/>
          </p:cNvSpPr>
          <p:nvPr>
            <p:ph type="subTitle" idx="1"/>
          </p:nvPr>
        </p:nvSpPr>
        <p:spPr>
          <a:xfrm>
            <a:off x="2580225" y="2314225"/>
            <a:ext cx="3983400" cy="1070400"/>
          </a:xfrm>
          <a:prstGeom prst="rect">
            <a:avLst/>
          </a:prstGeom>
        </p:spPr>
        <p:txBody>
          <a:bodyPr spcFirstLastPara="1" wrap="square" lIns="91425" tIns="91425" rIns="91425" bIns="91425" anchor="t" anchorCtr="0">
            <a:noAutofit/>
          </a:bodyPr>
          <a:lstStyle/>
          <a:p>
            <a:pPr marL="0" lvl="0" indent="0"/>
            <a:r>
              <a:rPr lang="fr-FR" dirty="0"/>
              <a:t>Identifier les variables « contributeurs » de prédiction via model-</a:t>
            </a:r>
            <a:r>
              <a:rPr lang="fr-FR" dirty="0" err="1"/>
              <a:t>agnostic</a:t>
            </a:r>
            <a:r>
              <a:rPr lang="fr-FR" dirty="0"/>
              <a:t> </a:t>
            </a:r>
            <a:r>
              <a:rPr lang="fr-FR" dirty="0" err="1"/>
              <a:t>interpretation</a:t>
            </a:r>
            <a:r>
              <a:rPr lang="fr-FR" dirty="0"/>
              <a:t> </a:t>
            </a:r>
            <a:r>
              <a:rPr lang="fr-FR" dirty="0" err="1"/>
              <a:t>methods</a:t>
            </a:r>
            <a:endParaRPr lang="fr-FR" dirty="0"/>
          </a:p>
          <a:p>
            <a:pPr marL="0" lvl="0" indent="0"/>
            <a:endParaRPr lang="fr-FR" dirty="0"/>
          </a:p>
          <a:p>
            <a:pPr marL="0" lvl="0" indent="0"/>
            <a:r>
              <a:rPr lang="fr-FR" dirty="0">
                <a:solidFill>
                  <a:srgbClr val="0070C0"/>
                </a:solidFill>
              </a:rPr>
              <a:t>Comparaison des variables « contributeurs » de différents départements</a:t>
            </a:r>
          </a:p>
          <a:p>
            <a:pPr marL="0" lvl="0" indent="0"/>
            <a:r>
              <a:rPr lang="fr-FR" dirty="0">
                <a:solidFill>
                  <a:srgbClr val="0070C0"/>
                </a:solidFill>
              </a:rPr>
              <a:t>=&gt; Préconisations adaptées aux territoires </a:t>
            </a:r>
          </a:p>
          <a:p>
            <a:pPr marL="0" lvl="0" indent="0"/>
            <a:endParaRPr lang="fr-FR" dirty="0"/>
          </a:p>
        </p:txBody>
      </p:sp>
      <p:sp>
        <p:nvSpPr>
          <p:cNvPr id="206" name="Google Shape;206;p37"/>
          <p:cNvSpPr txBox="1">
            <a:spLocks noGrp="1"/>
          </p:cNvSpPr>
          <p:nvPr>
            <p:ph type="ctrTitle"/>
          </p:nvPr>
        </p:nvSpPr>
        <p:spPr>
          <a:xfrm>
            <a:off x="2638350" y="376498"/>
            <a:ext cx="3867300" cy="2054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2nd Problématique</a:t>
            </a:r>
            <a:endParaRPr dirty="0"/>
          </a:p>
        </p:txBody>
      </p:sp>
      <p:cxnSp>
        <p:nvCxnSpPr>
          <p:cNvPr id="207" name="Google Shape;207;p37"/>
          <p:cNvCxnSpPr/>
          <p:nvPr/>
        </p:nvCxnSpPr>
        <p:spPr>
          <a:xfrm>
            <a:off x="4569600" y="1494500"/>
            <a:ext cx="4574400" cy="0"/>
          </a:xfrm>
          <a:prstGeom prst="straightConnector1">
            <a:avLst/>
          </a:prstGeom>
          <a:noFill/>
          <a:ln w="9525" cap="flat" cmpd="sng">
            <a:solidFill>
              <a:srgbClr val="434343"/>
            </a:solidFill>
            <a:prstDash val="solid"/>
            <a:round/>
            <a:headEnd type="none" w="med" len="med"/>
            <a:tailEnd type="none" w="med" len="med"/>
          </a:ln>
        </p:spPr>
      </p:cxnSp>
      <p:cxnSp>
        <p:nvCxnSpPr>
          <p:cNvPr id="208" name="Google Shape;208;p37"/>
          <p:cNvCxnSpPr/>
          <p:nvPr/>
        </p:nvCxnSpPr>
        <p:spPr>
          <a:xfrm>
            <a:off x="0" y="4066938"/>
            <a:ext cx="4574400" cy="0"/>
          </a:xfrm>
          <a:prstGeom prst="straightConnector1">
            <a:avLst/>
          </a:prstGeom>
          <a:noFill/>
          <a:ln w="9525" cap="flat" cmpd="sng">
            <a:solidFill>
              <a:srgbClr val="434343"/>
            </a:solidFill>
            <a:prstDash val="solid"/>
            <a:round/>
            <a:headEnd type="none" w="med" len="med"/>
            <a:tailEnd type="none" w="med" len="med"/>
          </a:ln>
        </p:spPr>
      </p:cxnSp>
    </p:spTree>
    <p:extLst>
      <p:ext uri="{BB962C8B-B14F-4D97-AF65-F5344CB8AC3E}">
        <p14:creationId xmlns:p14="http://schemas.microsoft.com/office/powerpoint/2010/main" val="4022052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207"/>
                                        </p:tgtEl>
                                        <p:attrNameLst>
                                          <p:attrName>style.visibility</p:attrName>
                                        </p:attrNameLst>
                                      </p:cBhvr>
                                      <p:to>
                                        <p:strVal val="visible"/>
                                      </p:to>
                                    </p:set>
                                    <p:anim calcmode="lin" valueType="num">
                                      <p:cBhvr additive="base">
                                        <p:cTn id="7" dur="1000"/>
                                        <p:tgtEl>
                                          <p:spTgt spid="207"/>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208"/>
                                        </p:tgtEl>
                                        <p:attrNameLst>
                                          <p:attrName>style.visibility</p:attrName>
                                        </p:attrNameLst>
                                      </p:cBhvr>
                                      <p:to>
                                        <p:strVal val="visible"/>
                                      </p:to>
                                    </p:set>
                                    <p:anim calcmode="lin" valueType="num">
                                      <p:cBhvr additive="base">
                                        <p:cTn id="10" dur="1000"/>
                                        <p:tgtEl>
                                          <p:spTgt spid="208"/>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44"/>
          <p:cNvSpPr txBox="1">
            <a:spLocks noGrp="1"/>
          </p:cNvSpPr>
          <p:nvPr>
            <p:ph type="ctrTitle"/>
          </p:nvPr>
        </p:nvSpPr>
        <p:spPr>
          <a:xfrm flipH="1">
            <a:off x="2795775" y="1835988"/>
            <a:ext cx="5195700" cy="1921200"/>
          </a:xfrm>
          <a:prstGeom prst="rect">
            <a:avLst/>
          </a:prstGeom>
        </p:spPr>
        <p:txBody>
          <a:bodyPr spcFirstLastPara="1" wrap="square" lIns="91425" tIns="91425" rIns="91425" bIns="91425" anchor="ctr" anchorCtr="0">
            <a:noAutofit/>
          </a:bodyPr>
          <a:lstStyle/>
          <a:p>
            <a:pPr lvl="0"/>
            <a:br>
              <a:rPr lang="en" dirty="0"/>
            </a:br>
            <a:r>
              <a:rPr lang="fr-FR" dirty="0"/>
              <a:t>Data </a:t>
            </a:r>
            <a:r>
              <a:rPr lang="fr-FR" dirty="0" err="1"/>
              <a:t>pre-processing</a:t>
            </a:r>
            <a:br>
              <a:rPr lang="fr-FR" dirty="0"/>
            </a:br>
            <a:r>
              <a:rPr lang="fr-FR" dirty="0"/>
              <a:t>&amp;</a:t>
            </a:r>
            <a:br>
              <a:rPr lang="en" dirty="0"/>
            </a:br>
            <a:r>
              <a:rPr lang="en" dirty="0"/>
              <a:t>Statistique Descriptif</a:t>
            </a:r>
            <a:endParaRPr dirty="0"/>
          </a:p>
        </p:txBody>
      </p:sp>
      <p:sp>
        <p:nvSpPr>
          <p:cNvPr id="346" name="Google Shape;346;p44"/>
          <p:cNvSpPr txBox="1">
            <a:spLocks noGrp="1"/>
          </p:cNvSpPr>
          <p:nvPr>
            <p:ph type="title" idx="2"/>
          </p:nvPr>
        </p:nvSpPr>
        <p:spPr>
          <a:xfrm flipH="1">
            <a:off x="4970943" y="1035213"/>
            <a:ext cx="2979300" cy="754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03</a:t>
            </a:r>
            <a:endParaRPr dirty="0"/>
          </a:p>
        </p:txBody>
      </p:sp>
      <p:cxnSp>
        <p:nvCxnSpPr>
          <p:cNvPr id="347" name="Google Shape;347;p44"/>
          <p:cNvCxnSpPr/>
          <p:nvPr/>
        </p:nvCxnSpPr>
        <p:spPr>
          <a:xfrm>
            <a:off x="7582303" y="3436850"/>
            <a:ext cx="1560600" cy="0"/>
          </a:xfrm>
          <a:prstGeom prst="straightConnector1">
            <a:avLst/>
          </a:prstGeom>
          <a:noFill/>
          <a:ln w="9525" cap="flat" cmpd="sng">
            <a:solidFill>
              <a:srgbClr val="434343"/>
            </a:solidFill>
            <a:prstDash val="solid"/>
            <a:round/>
            <a:headEnd type="none" w="med" len="med"/>
            <a:tailEnd type="none" w="med" len="med"/>
          </a:ln>
        </p:spPr>
      </p:cxnSp>
      <p:grpSp>
        <p:nvGrpSpPr>
          <p:cNvPr id="348" name="Google Shape;348;p44"/>
          <p:cNvGrpSpPr/>
          <p:nvPr/>
        </p:nvGrpSpPr>
        <p:grpSpPr>
          <a:xfrm>
            <a:off x="8089940" y="561326"/>
            <a:ext cx="423413" cy="421569"/>
            <a:chOff x="7703675" y="2541175"/>
            <a:chExt cx="499425" cy="497250"/>
          </a:xfrm>
        </p:grpSpPr>
        <p:sp>
          <p:nvSpPr>
            <p:cNvPr id="349" name="Google Shape;349;p44"/>
            <p:cNvSpPr/>
            <p:nvPr/>
          </p:nvSpPr>
          <p:spPr>
            <a:xfrm>
              <a:off x="7847475" y="2698600"/>
              <a:ext cx="355625" cy="339825"/>
            </a:xfrm>
            <a:custGeom>
              <a:avLst/>
              <a:gdLst/>
              <a:ahLst/>
              <a:cxnLst/>
              <a:rect l="l" t="t" r="r" b="b"/>
              <a:pathLst>
                <a:path w="14225" h="13593" extrusionOk="0">
                  <a:moveTo>
                    <a:pt x="5439" y="1112"/>
                  </a:moveTo>
                  <a:cubicBezTo>
                    <a:pt x="6380" y="1112"/>
                    <a:pt x="7409" y="1547"/>
                    <a:pt x="8123" y="2262"/>
                  </a:cubicBezTo>
                  <a:cubicBezTo>
                    <a:pt x="9657" y="3726"/>
                    <a:pt x="9657" y="6184"/>
                    <a:pt x="8123" y="7648"/>
                  </a:cubicBezTo>
                  <a:cubicBezTo>
                    <a:pt x="7409" y="8363"/>
                    <a:pt x="6450" y="8799"/>
                    <a:pt x="5439" y="8799"/>
                  </a:cubicBezTo>
                  <a:cubicBezTo>
                    <a:pt x="4428" y="8799"/>
                    <a:pt x="3487" y="8363"/>
                    <a:pt x="2754" y="7648"/>
                  </a:cubicBezTo>
                  <a:cubicBezTo>
                    <a:pt x="1221" y="6184"/>
                    <a:pt x="1221" y="3726"/>
                    <a:pt x="2754" y="2262"/>
                  </a:cubicBezTo>
                  <a:cubicBezTo>
                    <a:pt x="3487" y="1547"/>
                    <a:pt x="4428" y="1112"/>
                    <a:pt x="5439" y="1112"/>
                  </a:cubicBezTo>
                  <a:close/>
                  <a:moveTo>
                    <a:pt x="5430" y="0"/>
                  </a:moveTo>
                  <a:cubicBezTo>
                    <a:pt x="4149" y="0"/>
                    <a:pt x="2859" y="493"/>
                    <a:pt x="1883" y="1478"/>
                  </a:cubicBezTo>
                  <a:cubicBezTo>
                    <a:pt x="0" y="3360"/>
                    <a:pt x="0" y="6550"/>
                    <a:pt x="1883" y="8520"/>
                  </a:cubicBezTo>
                  <a:cubicBezTo>
                    <a:pt x="2824" y="9461"/>
                    <a:pt x="4132" y="9967"/>
                    <a:pt x="5439" y="9967"/>
                  </a:cubicBezTo>
                  <a:cubicBezTo>
                    <a:pt x="6607" y="9967"/>
                    <a:pt x="7618" y="9601"/>
                    <a:pt x="8489" y="8886"/>
                  </a:cubicBezTo>
                  <a:lnTo>
                    <a:pt x="9797" y="10193"/>
                  </a:lnTo>
                  <a:lnTo>
                    <a:pt x="9221" y="10838"/>
                  </a:lnTo>
                  <a:lnTo>
                    <a:pt x="11540" y="13157"/>
                  </a:lnTo>
                  <a:cubicBezTo>
                    <a:pt x="11836" y="13453"/>
                    <a:pt x="12202" y="13592"/>
                    <a:pt x="12551" y="13592"/>
                  </a:cubicBezTo>
                  <a:cubicBezTo>
                    <a:pt x="12987" y="13592"/>
                    <a:pt x="13353" y="13453"/>
                    <a:pt x="13649" y="13157"/>
                  </a:cubicBezTo>
                  <a:cubicBezTo>
                    <a:pt x="14224" y="12581"/>
                    <a:pt x="14224" y="11570"/>
                    <a:pt x="13649" y="10978"/>
                  </a:cubicBezTo>
                  <a:lnTo>
                    <a:pt x="11331" y="8659"/>
                  </a:lnTo>
                  <a:lnTo>
                    <a:pt x="10668" y="9391"/>
                  </a:lnTo>
                  <a:lnTo>
                    <a:pt x="9361" y="8084"/>
                  </a:lnTo>
                  <a:cubicBezTo>
                    <a:pt x="10895" y="6114"/>
                    <a:pt x="10738" y="3221"/>
                    <a:pt x="8925" y="1478"/>
                  </a:cubicBezTo>
                  <a:cubicBezTo>
                    <a:pt x="7984" y="493"/>
                    <a:pt x="6711" y="0"/>
                    <a:pt x="5430"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44"/>
            <p:cNvSpPr/>
            <p:nvPr/>
          </p:nvSpPr>
          <p:spPr>
            <a:xfrm>
              <a:off x="7703675" y="2659275"/>
              <a:ext cx="323350" cy="87175"/>
            </a:xfrm>
            <a:custGeom>
              <a:avLst/>
              <a:gdLst/>
              <a:ahLst/>
              <a:cxnLst/>
              <a:rect l="l" t="t" r="r" b="b"/>
              <a:pathLst>
                <a:path w="12934" h="3487" extrusionOk="0">
                  <a:moveTo>
                    <a:pt x="1673" y="1151"/>
                  </a:moveTo>
                  <a:cubicBezTo>
                    <a:pt x="2039" y="1151"/>
                    <a:pt x="2266" y="1447"/>
                    <a:pt x="2266" y="1813"/>
                  </a:cubicBezTo>
                  <a:cubicBezTo>
                    <a:pt x="2336" y="2092"/>
                    <a:pt x="1970" y="2388"/>
                    <a:pt x="1673" y="2388"/>
                  </a:cubicBezTo>
                  <a:cubicBezTo>
                    <a:pt x="1307" y="2388"/>
                    <a:pt x="1098" y="2092"/>
                    <a:pt x="1098" y="1813"/>
                  </a:cubicBezTo>
                  <a:cubicBezTo>
                    <a:pt x="1028" y="1447"/>
                    <a:pt x="1395" y="1151"/>
                    <a:pt x="1673" y="1151"/>
                  </a:cubicBezTo>
                  <a:close/>
                  <a:moveTo>
                    <a:pt x="0" y="0"/>
                  </a:moveTo>
                  <a:lnTo>
                    <a:pt x="0" y="3487"/>
                  </a:lnTo>
                  <a:lnTo>
                    <a:pt x="5892" y="3487"/>
                  </a:lnTo>
                  <a:cubicBezTo>
                    <a:pt x="6101" y="3051"/>
                    <a:pt x="6467" y="2615"/>
                    <a:pt x="6833" y="2249"/>
                  </a:cubicBezTo>
                  <a:cubicBezTo>
                    <a:pt x="8001" y="1081"/>
                    <a:pt x="9517" y="436"/>
                    <a:pt x="11191" y="436"/>
                  </a:cubicBezTo>
                  <a:cubicBezTo>
                    <a:pt x="11766" y="436"/>
                    <a:pt x="12359" y="506"/>
                    <a:pt x="12934" y="645"/>
                  </a:cubicBez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44"/>
            <p:cNvSpPr/>
            <p:nvPr/>
          </p:nvSpPr>
          <p:spPr>
            <a:xfrm>
              <a:off x="7910650" y="2776925"/>
              <a:ext cx="116375" cy="87175"/>
            </a:xfrm>
            <a:custGeom>
              <a:avLst/>
              <a:gdLst/>
              <a:ahLst/>
              <a:cxnLst/>
              <a:rect l="l" t="t" r="r" b="b"/>
              <a:pathLst>
                <a:path w="4655" h="3487" extrusionOk="0">
                  <a:moveTo>
                    <a:pt x="872" y="1"/>
                  </a:moveTo>
                  <a:cubicBezTo>
                    <a:pt x="1" y="1029"/>
                    <a:pt x="1" y="2476"/>
                    <a:pt x="803" y="3487"/>
                  </a:cubicBezTo>
                  <a:lnTo>
                    <a:pt x="4655" y="3487"/>
                  </a:lnTo>
                  <a:lnTo>
                    <a:pt x="4655"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44"/>
            <p:cNvSpPr/>
            <p:nvPr/>
          </p:nvSpPr>
          <p:spPr>
            <a:xfrm>
              <a:off x="7703675" y="2776925"/>
              <a:ext cx="132925" cy="87175"/>
            </a:xfrm>
            <a:custGeom>
              <a:avLst/>
              <a:gdLst/>
              <a:ahLst/>
              <a:cxnLst/>
              <a:rect l="l" t="t" r="r" b="b"/>
              <a:pathLst>
                <a:path w="5317" h="3487" extrusionOk="0">
                  <a:moveTo>
                    <a:pt x="1673" y="1169"/>
                  </a:moveTo>
                  <a:cubicBezTo>
                    <a:pt x="2039" y="1169"/>
                    <a:pt x="2266" y="1465"/>
                    <a:pt x="2266" y="1744"/>
                  </a:cubicBezTo>
                  <a:cubicBezTo>
                    <a:pt x="2336" y="2110"/>
                    <a:pt x="1970" y="2406"/>
                    <a:pt x="1673" y="2406"/>
                  </a:cubicBezTo>
                  <a:cubicBezTo>
                    <a:pt x="1307" y="2406"/>
                    <a:pt x="1098" y="2110"/>
                    <a:pt x="1098" y="1744"/>
                  </a:cubicBezTo>
                  <a:cubicBezTo>
                    <a:pt x="1028" y="1465"/>
                    <a:pt x="1395" y="1169"/>
                    <a:pt x="1673" y="1169"/>
                  </a:cubicBezTo>
                  <a:close/>
                  <a:moveTo>
                    <a:pt x="0" y="1"/>
                  </a:moveTo>
                  <a:lnTo>
                    <a:pt x="0" y="3487"/>
                  </a:lnTo>
                  <a:lnTo>
                    <a:pt x="5317" y="3487"/>
                  </a:lnTo>
                  <a:cubicBezTo>
                    <a:pt x="5160" y="2981"/>
                    <a:pt x="5090" y="2406"/>
                    <a:pt x="5090" y="1831"/>
                  </a:cubicBezTo>
                  <a:cubicBezTo>
                    <a:pt x="5090" y="1238"/>
                    <a:pt x="5160" y="593"/>
                    <a:pt x="5317"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44"/>
            <p:cNvSpPr/>
            <p:nvPr/>
          </p:nvSpPr>
          <p:spPr>
            <a:xfrm>
              <a:off x="7703675" y="2541175"/>
              <a:ext cx="323350" cy="87175"/>
            </a:xfrm>
            <a:custGeom>
              <a:avLst/>
              <a:gdLst/>
              <a:ahLst/>
              <a:cxnLst/>
              <a:rect l="l" t="t" r="r" b="b"/>
              <a:pathLst>
                <a:path w="12934" h="3487" extrusionOk="0">
                  <a:moveTo>
                    <a:pt x="1673" y="1151"/>
                  </a:moveTo>
                  <a:cubicBezTo>
                    <a:pt x="2039" y="1151"/>
                    <a:pt x="2266" y="1447"/>
                    <a:pt x="2266" y="1813"/>
                  </a:cubicBezTo>
                  <a:cubicBezTo>
                    <a:pt x="2336" y="2110"/>
                    <a:pt x="1970" y="2388"/>
                    <a:pt x="1673" y="2388"/>
                  </a:cubicBezTo>
                  <a:cubicBezTo>
                    <a:pt x="1307" y="2388"/>
                    <a:pt x="1098" y="2110"/>
                    <a:pt x="1098" y="1813"/>
                  </a:cubicBezTo>
                  <a:cubicBezTo>
                    <a:pt x="1028" y="1447"/>
                    <a:pt x="1395" y="1151"/>
                    <a:pt x="1673" y="1151"/>
                  </a:cubicBezTo>
                  <a:close/>
                  <a:moveTo>
                    <a:pt x="0" y="0"/>
                  </a:moveTo>
                  <a:lnTo>
                    <a:pt x="0" y="3487"/>
                  </a:lnTo>
                  <a:lnTo>
                    <a:pt x="12934" y="3487"/>
                  </a:ln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4" name="Google Shape;354;p44">
            <a:hlinkClick r:id="rId3" action="ppaction://hlinksldjump"/>
          </p:cNvPr>
          <p:cNvSpPr/>
          <p:nvPr/>
        </p:nvSpPr>
        <p:spPr>
          <a:xfrm>
            <a:off x="7991475" y="463300"/>
            <a:ext cx="620100" cy="617400"/>
          </a:xfrm>
          <a:prstGeom prst="snip2DiagRect">
            <a:avLst>
              <a:gd name="adj1" fmla="val 0"/>
              <a:gd name="adj2" fmla="val 16667"/>
            </a:avLst>
          </a:prstGeom>
          <a:no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347"/>
                                        </p:tgtEl>
                                        <p:attrNameLst>
                                          <p:attrName>style.visibility</p:attrName>
                                        </p:attrNameLst>
                                      </p:cBhvr>
                                      <p:to>
                                        <p:strVal val="visible"/>
                                      </p:to>
                                    </p:set>
                                    <p:anim calcmode="lin" valueType="num">
                                      <p:cBhvr additive="base">
                                        <p:cTn id="7" dur="1000"/>
                                        <p:tgtEl>
                                          <p:spTgt spid="347"/>
                                        </p:tgtEl>
                                        <p:attrNameLst>
                                          <p:attrName>ppt_x</p:attrName>
                                        </p:attrNameLst>
                                      </p:cBhvr>
                                      <p:tavLst>
                                        <p:tav tm="0">
                                          <p:val>
                                            <p:strVal val="#ppt_x+1"/>
                                          </p:val>
                                        </p:tav>
                                        <p:tav tm="100000">
                                          <p:val>
                                            <p:strVal val="#ppt_x"/>
                                          </p:val>
                                        </p:tav>
                                      </p:tavLst>
                                    </p:anim>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346"/>
                                        </p:tgtEl>
                                        <p:attrNameLst>
                                          <p:attrName>style.visibility</p:attrName>
                                        </p:attrNameLst>
                                      </p:cBhvr>
                                      <p:to>
                                        <p:strVal val="visible"/>
                                      </p:to>
                                    </p:set>
                                    <p:animEffect transition="in" filter="fade">
                                      <p:cBhvr>
                                        <p:cTn id="11" dur="800"/>
                                        <p:tgtEl>
                                          <p:spTgt spid="3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682" name="Google Shape;682;p57"/>
          <p:cNvSpPr txBox="1">
            <a:spLocks noGrp="1"/>
          </p:cNvSpPr>
          <p:nvPr>
            <p:ph type="body" idx="1"/>
          </p:nvPr>
        </p:nvSpPr>
        <p:spPr>
          <a:xfrm>
            <a:off x="627124" y="984832"/>
            <a:ext cx="5267985" cy="4158668"/>
          </a:xfrm>
          <a:prstGeom prst="rect">
            <a:avLst/>
          </a:prstGeom>
        </p:spPr>
        <p:txBody>
          <a:bodyPr spcFirstLastPara="1" wrap="square" lIns="91425" tIns="91425" rIns="91425" bIns="91425" anchor="t" anchorCtr="0">
            <a:noAutofit/>
          </a:bodyPr>
          <a:lstStyle/>
          <a:p>
            <a:pPr indent="-298450">
              <a:spcBef>
                <a:spcPts val="300"/>
              </a:spcBef>
              <a:buSzPts val="1100"/>
              <a:buFont typeface="Arial"/>
              <a:buChar char="■"/>
            </a:pPr>
            <a:r>
              <a:rPr lang="fr-FR" sz="1600" dirty="0">
                <a:uFill>
                  <a:noFill/>
                </a:uFill>
              </a:rPr>
              <a:t>Recodage de variables (Ex : </a:t>
            </a:r>
            <a:r>
              <a:rPr lang="fr-FR" sz="1600" dirty="0">
                <a:solidFill>
                  <a:srgbClr val="0070C0"/>
                </a:solidFill>
                <a:uFill>
                  <a:noFill/>
                </a:uFill>
              </a:rPr>
              <a:t>Luminosité</a:t>
            </a:r>
            <a:r>
              <a:rPr lang="fr-FR" sz="1600" dirty="0">
                <a:uFill>
                  <a:noFill/>
                </a:uFill>
              </a:rPr>
              <a:t>)</a:t>
            </a:r>
          </a:p>
          <a:p>
            <a:pPr marL="457200" lvl="5" indent="-298450">
              <a:spcBef>
                <a:spcPts val="300"/>
              </a:spcBef>
              <a:buSzPts val="1100"/>
              <a:buFont typeface="Arial"/>
              <a:buChar char="■"/>
            </a:pPr>
            <a:r>
              <a:rPr lang="fr-FR" sz="1600" dirty="0">
                <a:uFill>
                  <a:noFill/>
                </a:uFill>
              </a:rPr>
              <a:t>Gestion de données manquantes </a:t>
            </a:r>
          </a:p>
          <a:p>
            <a:pPr marL="615950" lvl="6" indent="0">
              <a:spcBef>
                <a:spcPts val="300"/>
              </a:spcBef>
              <a:buSzPts val="1100"/>
              <a:buNone/>
            </a:pPr>
            <a:r>
              <a:rPr lang="fr-FR" sz="1400" dirty="0">
                <a:solidFill>
                  <a:srgbClr val="0070C0"/>
                </a:solidFill>
                <a:uFill>
                  <a:noFill/>
                </a:uFill>
                <a:sym typeface="Wingdings" panose="05000000000000000000" pitchFamily="2" charset="2"/>
              </a:rPr>
              <a:t> Suppression de </a:t>
            </a:r>
            <a:r>
              <a:rPr lang="fr-FR" sz="1400" dirty="0">
                <a:solidFill>
                  <a:srgbClr val="0070C0"/>
                </a:solidFill>
                <a:uFill>
                  <a:noFill/>
                </a:uFill>
              </a:rPr>
              <a:t>10 variables peu renseignés</a:t>
            </a:r>
          </a:p>
          <a:p>
            <a:pPr marL="457200" lvl="2" indent="-298450">
              <a:spcBef>
                <a:spcPts val="300"/>
              </a:spcBef>
              <a:buSzPts val="1100"/>
              <a:buFont typeface="Arial"/>
              <a:buChar char="■"/>
            </a:pPr>
            <a:r>
              <a:rPr lang="fr-FR" sz="1600" dirty="0">
                <a:uFill>
                  <a:noFill/>
                </a:uFill>
              </a:rPr>
              <a:t>Sélection des variables : </a:t>
            </a:r>
            <a:r>
              <a:rPr lang="fr-FR" sz="1400" dirty="0">
                <a:uFill>
                  <a:noFill/>
                </a:uFill>
              </a:rPr>
              <a:t>Matrices de corrélation et ACP </a:t>
            </a:r>
          </a:p>
          <a:p>
            <a:pPr marL="615950" lvl="6" indent="0">
              <a:spcBef>
                <a:spcPts val="300"/>
              </a:spcBef>
              <a:buSzPts val="1100"/>
              <a:buNone/>
            </a:pPr>
            <a:r>
              <a:rPr lang="fr-FR" sz="1400" dirty="0">
                <a:solidFill>
                  <a:srgbClr val="0070C0"/>
                </a:solidFill>
                <a:uFill>
                  <a:noFill/>
                </a:uFill>
                <a:sym typeface="Wingdings" panose="05000000000000000000" pitchFamily="2" charset="2"/>
              </a:rPr>
              <a:t> Suppression de </a:t>
            </a:r>
            <a:r>
              <a:rPr lang="fr-FR" sz="1400" dirty="0">
                <a:solidFill>
                  <a:srgbClr val="0070C0"/>
                </a:solidFill>
                <a:uFill>
                  <a:noFill/>
                </a:uFill>
              </a:rPr>
              <a:t>8 variables corrélés</a:t>
            </a:r>
          </a:p>
          <a:p>
            <a:pPr marL="457200" lvl="2" indent="-298450">
              <a:spcBef>
                <a:spcPts val="300"/>
              </a:spcBef>
              <a:buSzPts val="1100"/>
              <a:buFont typeface="Arial"/>
              <a:buChar char="■"/>
            </a:pPr>
            <a:r>
              <a:rPr lang="fr-FR" sz="1600" dirty="0">
                <a:uFill>
                  <a:noFill/>
                </a:uFill>
              </a:rPr>
              <a:t>Création des variables</a:t>
            </a:r>
          </a:p>
          <a:p>
            <a:pPr marL="914400" lvl="7" indent="-298450">
              <a:spcBef>
                <a:spcPts val="300"/>
              </a:spcBef>
              <a:buSzPts val="1100"/>
              <a:buFont typeface="Arial"/>
              <a:buChar char="■"/>
            </a:pPr>
            <a:r>
              <a:rPr lang="fr-FR" sz="1400" dirty="0">
                <a:uFill>
                  <a:noFill/>
                </a:uFill>
              </a:rPr>
              <a:t>Niveau de sécurité, âge… </a:t>
            </a:r>
          </a:p>
          <a:p>
            <a:pPr marL="615950" lvl="7" indent="0">
              <a:spcBef>
                <a:spcPts val="300"/>
              </a:spcBef>
              <a:buSzPts val="1100"/>
              <a:buNone/>
            </a:pPr>
            <a:r>
              <a:rPr lang="fr-FR" sz="1400" dirty="0">
                <a:solidFill>
                  <a:srgbClr val="0070C0"/>
                </a:solidFill>
                <a:uFill>
                  <a:noFill/>
                </a:uFill>
                <a:sym typeface="Wingdings" panose="05000000000000000000" pitchFamily="2" charset="2"/>
              </a:rPr>
              <a:t> Ajout de </a:t>
            </a:r>
            <a:r>
              <a:rPr lang="fr-FR" sz="1400" dirty="0">
                <a:solidFill>
                  <a:srgbClr val="0070C0"/>
                </a:solidFill>
                <a:uFill>
                  <a:noFill/>
                </a:uFill>
              </a:rPr>
              <a:t>4 nouvelles variables</a:t>
            </a:r>
          </a:p>
          <a:p>
            <a:pPr marL="457200" lvl="2" indent="-298450">
              <a:spcBef>
                <a:spcPts val="300"/>
              </a:spcBef>
              <a:buSzPts val="1100"/>
              <a:buFont typeface="Arial"/>
              <a:buChar char="■"/>
            </a:pPr>
            <a:r>
              <a:rPr lang="fr-FR" sz="1600" dirty="0">
                <a:uFill>
                  <a:noFill/>
                </a:uFill>
              </a:rPr>
              <a:t>Table finale:</a:t>
            </a:r>
          </a:p>
          <a:p>
            <a:pPr marL="914400" lvl="3" indent="-298450">
              <a:spcBef>
                <a:spcPts val="300"/>
              </a:spcBef>
              <a:buSzPts val="1100"/>
              <a:buFont typeface="Arial"/>
              <a:buChar char="■"/>
            </a:pPr>
            <a:r>
              <a:rPr lang="fr-FR" sz="1600" dirty="0">
                <a:uFill>
                  <a:noFill/>
                </a:uFill>
              </a:rPr>
              <a:t>Une ligne = un usager, avec les caractéristiques de l’accident, du lieu, des véhicules ainsi que la condition météo </a:t>
            </a:r>
          </a:p>
          <a:p>
            <a:pPr marL="615950" lvl="3" indent="0">
              <a:spcBef>
                <a:spcPts val="300"/>
              </a:spcBef>
              <a:buSzPts val="1100"/>
              <a:buNone/>
            </a:pPr>
            <a:r>
              <a:rPr lang="fr-FR" sz="1600" dirty="0">
                <a:solidFill>
                  <a:srgbClr val="0070C0"/>
                </a:solidFill>
                <a:uFill>
                  <a:noFill/>
                </a:uFill>
                <a:sym typeface="Wingdings" panose="05000000000000000000" pitchFamily="2" charset="2"/>
              </a:rPr>
              <a:t> </a:t>
            </a:r>
            <a:r>
              <a:rPr lang="fr-FR" sz="1600" dirty="0">
                <a:solidFill>
                  <a:srgbClr val="0070C0"/>
                </a:solidFill>
                <a:uFill>
                  <a:noFill/>
                </a:uFill>
              </a:rPr>
              <a:t>Target : gravement blessé ou non</a:t>
            </a:r>
            <a:endParaRPr lang="fr-FR" sz="1600" dirty="0">
              <a:uFill>
                <a:noFill/>
              </a:uFill>
            </a:endParaRPr>
          </a:p>
          <a:p>
            <a:pPr marL="914400" lvl="7" indent="-298450">
              <a:spcBef>
                <a:spcPts val="300"/>
              </a:spcBef>
              <a:buSzPts val="1100"/>
              <a:buFont typeface="Arial"/>
              <a:buChar char="■"/>
            </a:pPr>
            <a:endParaRPr lang="fr-FR" sz="1400" dirty="0">
              <a:solidFill>
                <a:srgbClr val="0070C0"/>
              </a:solidFill>
              <a:uFill>
                <a:noFill/>
              </a:uFill>
            </a:endParaRPr>
          </a:p>
        </p:txBody>
      </p:sp>
      <p:sp>
        <p:nvSpPr>
          <p:cNvPr id="9" name="Google Shape;257;p41"/>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lvl="0"/>
            <a:r>
              <a:rPr lang="fr-FR" dirty="0"/>
              <a:t>Data pre-processing</a:t>
            </a:r>
            <a:endParaRPr dirty="0"/>
          </a:p>
        </p:txBody>
      </p:sp>
      <p:pic>
        <p:nvPicPr>
          <p:cNvPr id="2" name="Image 1"/>
          <p:cNvPicPr>
            <a:picLocks noChangeAspect="1"/>
          </p:cNvPicPr>
          <p:nvPr/>
        </p:nvPicPr>
        <p:blipFill>
          <a:blip r:embed="rId3"/>
          <a:stretch>
            <a:fillRect/>
          </a:stretch>
        </p:blipFill>
        <p:spPr>
          <a:xfrm>
            <a:off x="6062758" y="0"/>
            <a:ext cx="3081242" cy="2509838"/>
          </a:xfrm>
          <a:prstGeom prst="rect">
            <a:avLst/>
          </a:prstGeom>
        </p:spPr>
      </p:pic>
      <p:pic>
        <p:nvPicPr>
          <p:cNvPr id="4" name="Image 3"/>
          <p:cNvPicPr>
            <a:picLocks noChangeAspect="1"/>
          </p:cNvPicPr>
          <p:nvPr/>
        </p:nvPicPr>
        <p:blipFill>
          <a:blip r:embed="rId4"/>
          <a:stretch>
            <a:fillRect/>
          </a:stretch>
        </p:blipFill>
        <p:spPr>
          <a:xfrm>
            <a:off x="6062758" y="2119852"/>
            <a:ext cx="3081242" cy="3023648"/>
          </a:xfrm>
          <a:prstGeom prst="rect">
            <a:avLst/>
          </a:prstGeom>
        </p:spPr>
      </p:pic>
    </p:spTree>
    <p:extLst>
      <p:ext uri="{BB962C8B-B14F-4D97-AF65-F5344CB8AC3E}">
        <p14:creationId xmlns:p14="http://schemas.microsoft.com/office/powerpoint/2010/main" val="1804219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8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8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8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8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82">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82">
                                            <p:txEl>
                                              <p:pRg st="5" end="5"/>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82">
                                            <p:txEl>
                                              <p:pRg st="6" end="6"/>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82">
                                            <p:txEl>
                                              <p:pRg st="7" end="7"/>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682">
                                            <p:txEl>
                                              <p:pRg st="8" end="8"/>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682">
                                            <p:txEl>
                                              <p:pRg st="9" end="9"/>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68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9" name="Google Shape;257;p41"/>
          <p:cNvSpPr txBox="1">
            <a:spLocks noGrp="1"/>
          </p:cNvSpPr>
          <p:nvPr>
            <p:ph type="ctrTitle"/>
          </p:nvPr>
        </p:nvSpPr>
        <p:spPr>
          <a:xfrm>
            <a:off x="1964851" y="352850"/>
            <a:ext cx="5214300" cy="682606"/>
          </a:xfrm>
          <a:prstGeom prst="rect">
            <a:avLst/>
          </a:prstGeom>
        </p:spPr>
        <p:txBody>
          <a:bodyPr spcFirstLastPara="1" wrap="square" lIns="91425" tIns="91425" rIns="91425" bIns="91425" anchor="t" anchorCtr="0">
            <a:noAutofit/>
          </a:bodyPr>
          <a:lstStyle/>
          <a:p>
            <a:r>
              <a:rPr lang="en" dirty="0"/>
              <a:t>Statistique Descriptif </a:t>
            </a:r>
            <a:endParaRPr dirty="0">
              <a:solidFill>
                <a:srgbClr val="0070C0"/>
              </a:solidFill>
            </a:endParaRPr>
          </a:p>
        </p:txBody>
      </p:sp>
      <p:sp>
        <p:nvSpPr>
          <p:cNvPr id="4" name="Rectangle 3">
            <a:extLst>
              <a:ext uri="{FF2B5EF4-FFF2-40B4-BE49-F238E27FC236}">
                <a16:creationId xmlns:a16="http://schemas.microsoft.com/office/drawing/2014/main" id="{C4BB5B91-8D91-47E4-8C67-60275FEEC086}"/>
              </a:ext>
            </a:extLst>
          </p:cNvPr>
          <p:cNvSpPr/>
          <p:nvPr/>
        </p:nvSpPr>
        <p:spPr>
          <a:xfrm>
            <a:off x="566060" y="1407885"/>
            <a:ext cx="1175657" cy="9724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50" dirty="0">
                <a:ln w="0"/>
                <a:solidFill>
                  <a:schemeClr val="tx1"/>
                </a:solidFill>
                <a:effectLst>
                  <a:outerShdw blurRad="38100" dist="19050" dir="2700000" algn="tl" rotWithShape="0">
                    <a:schemeClr val="dk1">
                      <a:alpha val="40000"/>
                    </a:schemeClr>
                  </a:outerShdw>
                </a:effectLst>
              </a:rPr>
              <a:t>Caractéristiques</a:t>
            </a:r>
            <a:endParaRPr lang="fr-FR" sz="1050" dirty="0"/>
          </a:p>
        </p:txBody>
      </p:sp>
      <p:sp>
        <p:nvSpPr>
          <p:cNvPr id="7" name="Rectangle 6">
            <a:extLst>
              <a:ext uri="{FF2B5EF4-FFF2-40B4-BE49-F238E27FC236}">
                <a16:creationId xmlns:a16="http://schemas.microsoft.com/office/drawing/2014/main" id="{43F322FD-63EC-4E1B-958C-97948975907F}"/>
              </a:ext>
            </a:extLst>
          </p:cNvPr>
          <p:cNvSpPr/>
          <p:nvPr/>
        </p:nvSpPr>
        <p:spPr>
          <a:xfrm>
            <a:off x="2061032" y="1407885"/>
            <a:ext cx="1175657" cy="9724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50" dirty="0">
                <a:ln w="0"/>
                <a:solidFill>
                  <a:schemeClr val="tx1"/>
                </a:solidFill>
                <a:effectLst>
                  <a:outerShdw blurRad="38100" dist="19050" dir="2700000" algn="tl" rotWithShape="0">
                    <a:schemeClr val="dk1">
                      <a:alpha val="40000"/>
                    </a:schemeClr>
                  </a:outerShdw>
                </a:effectLst>
              </a:rPr>
              <a:t>Usagers</a:t>
            </a:r>
            <a:endParaRPr lang="fr-FR" sz="1050" dirty="0"/>
          </a:p>
        </p:txBody>
      </p:sp>
      <p:sp>
        <p:nvSpPr>
          <p:cNvPr id="8" name="Rectangle 7">
            <a:extLst>
              <a:ext uri="{FF2B5EF4-FFF2-40B4-BE49-F238E27FC236}">
                <a16:creationId xmlns:a16="http://schemas.microsoft.com/office/drawing/2014/main" id="{3A85D448-B68D-407A-8506-3BE808B0E46F}"/>
              </a:ext>
            </a:extLst>
          </p:cNvPr>
          <p:cNvSpPr/>
          <p:nvPr/>
        </p:nvSpPr>
        <p:spPr>
          <a:xfrm>
            <a:off x="3556004" y="1407884"/>
            <a:ext cx="1175657" cy="9724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50" dirty="0">
                <a:ln w="0"/>
                <a:solidFill>
                  <a:schemeClr val="tx1"/>
                </a:solidFill>
                <a:effectLst>
                  <a:outerShdw blurRad="38100" dist="19050" dir="2700000" algn="tl" rotWithShape="0">
                    <a:schemeClr val="dk1">
                      <a:alpha val="40000"/>
                    </a:schemeClr>
                  </a:outerShdw>
                </a:effectLst>
              </a:rPr>
              <a:t>Accidents</a:t>
            </a:r>
            <a:endParaRPr lang="fr-FR" sz="1050" dirty="0"/>
          </a:p>
        </p:txBody>
      </p:sp>
      <p:sp>
        <p:nvSpPr>
          <p:cNvPr id="10" name="Rectangle 9">
            <a:extLst>
              <a:ext uri="{FF2B5EF4-FFF2-40B4-BE49-F238E27FC236}">
                <a16:creationId xmlns:a16="http://schemas.microsoft.com/office/drawing/2014/main" id="{3532EAC1-EA38-48A3-BE91-C58D6CFD1D49}"/>
              </a:ext>
            </a:extLst>
          </p:cNvPr>
          <p:cNvSpPr/>
          <p:nvPr/>
        </p:nvSpPr>
        <p:spPr>
          <a:xfrm>
            <a:off x="4963891" y="1407884"/>
            <a:ext cx="1175657" cy="9724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50" dirty="0">
                <a:ln w="0"/>
                <a:solidFill>
                  <a:schemeClr val="tx1"/>
                </a:solidFill>
                <a:effectLst>
                  <a:outerShdw blurRad="38100" dist="19050" dir="2700000" algn="tl" rotWithShape="0">
                    <a:schemeClr val="dk1">
                      <a:alpha val="40000"/>
                    </a:schemeClr>
                  </a:outerShdw>
                </a:effectLst>
              </a:rPr>
              <a:t>Lieux</a:t>
            </a:r>
            <a:endParaRPr lang="fr-FR" sz="1050" dirty="0"/>
          </a:p>
        </p:txBody>
      </p:sp>
      <p:sp>
        <p:nvSpPr>
          <p:cNvPr id="11" name="Rectangle 10">
            <a:extLst>
              <a:ext uri="{FF2B5EF4-FFF2-40B4-BE49-F238E27FC236}">
                <a16:creationId xmlns:a16="http://schemas.microsoft.com/office/drawing/2014/main" id="{44AE2D8D-AB05-4F1D-ABAE-CD92C3CA585D}"/>
              </a:ext>
            </a:extLst>
          </p:cNvPr>
          <p:cNvSpPr/>
          <p:nvPr/>
        </p:nvSpPr>
        <p:spPr>
          <a:xfrm>
            <a:off x="6438925" y="1407883"/>
            <a:ext cx="1175657" cy="9724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50" dirty="0">
                <a:ln w="0"/>
                <a:solidFill>
                  <a:schemeClr val="tx1"/>
                </a:solidFill>
                <a:effectLst>
                  <a:outerShdw blurRad="38100" dist="19050" dir="2700000" algn="tl" rotWithShape="0">
                    <a:schemeClr val="dk1">
                      <a:alpha val="40000"/>
                    </a:schemeClr>
                  </a:outerShdw>
                </a:effectLst>
              </a:rPr>
              <a:t>Population</a:t>
            </a:r>
            <a:endParaRPr lang="fr-FR" sz="1050" dirty="0"/>
          </a:p>
        </p:txBody>
      </p:sp>
      <p:sp>
        <p:nvSpPr>
          <p:cNvPr id="12" name="Rectangle 11">
            <a:extLst>
              <a:ext uri="{FF2B5EF4-FFF2-40B4-BE49-F238E27FC236}">
                <a16:creationId xmlns:a16="http://schemas.microsoft.com/office/drawing/2014/main" id="{75A891EA-5B94-4F95-A4A5-627FC5111361}"/>
              </a:ext>
            </a:extLst>
          </p:cNvPr>
          <p:cNvSpPr/>
          <p:nvPr/>
        </p:nvSpPr>
        <p:spPr>
          <a:xfrm>
            <a:off x="7895775" y="1407883"/>
            <a:ext cx="1175657" cy="9724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50" dirty="0" err="1">
                <a:ln w="0"/>
                <a:solidFill>
                  <a:schemeClr val="tx1"/>
                </a:solidFill>
                <a:effectLst>
                  <a:outerShdw blurRad="38100" dist="19050" dir="2700000" algn="tl" rotWithShape="0">
                    <a:schemeClr val="dk1">
                      <a:alpha val="40000"/>
                    </a:schemeClr>
                  </a:outerShdw>
                </a:effectLst>
              </a:rPr>
              <a:t>Méteo</a:t>
            </a:r>
            <a:endParaRPr lang="fr-FR" sz="1050" dirty="0"/>
          </a:p>
        </p:txBody>
      </p:sp>
      <p:sp>
        <p:nvSpPr>
          <p:cNvPr id="15" name="Rectangle 14">
            <a:extLst>
              <a:ext uri="{FF2B5EF4-FFF2-40B4-BE49-F238E27FC236}">
                <a16:creationId xmlns:a16="http://schemas.microsoft.com/office/drawing/2014/main" id="{D7EFA089-5923-4E98-978E-7E613FB34D06}"/>
              </a:ext>
            </a:extLst>
          </p:cNvPr>
          <p:cNvSpPr/>
          <p:nvPr/>
        </p:nvSpPr>
        <p:spPr>
          <a:xfrm>
            <a:off x="415496" y="1621068"/>
            <a:ext cx="1175657" cy="9724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50" dirty="0">
                <a:ln w="0"/>
                <a:solidFill>
                  <a:schemeClr val="tx1"/>
                </a:solidFill>
                <a:effectLst>
                  <a:outerShdw blurRad="38100" dist="19050" dir="2700000" algn="tl" rotWithShape="0">
                    <a:schemeClr val="dk1">
                      <a:alpha val="40000"/>
                    </a:schemeClr>
                  </a:outerShdw>
                </a:effectLst>
              </a:rPr>
              <a:t>Caractéristiques</a:t>
            </a:r>
            <a:endParaRPr lang="fr-FR" sz="1050" dirty="0"/>
          </a:p>
        </p:txBody>
      </p:sp>
      <p:sp>
        <p:nvSpPr>
          <p:cNvPr id="16" name="Rectangle 15">
            <a:extLst>
              <a:ext uri="{FF2B5EF4-FFF2-40B4-BE49-F238E27FC236}">
                <a16:creationId xmlns:a16="http://schemas.microsoft.com/office/drawing/2014/main" id="{4BD01727-EDA9-41C7-8E6A-2F756E61373F}"/>
              </a:ext>
            </a:extLst>
          </p:cNvPr>
          <p:cNvSpPr/>
          <p:nvPr/>
        </p:nvSpPr>
        <p:spPr>
          <a:xfrm>
            <a:off x="1910468" y="1621068"/>
            <a:ext cx="1175657" cy="9724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50" dirty="0">
                <a:ln w="0"/>
                <a:solidFill>
                  <a:schemeClr val="tx1"/>
                </a:solidFill>
                <a:effectLst>
                  <a:outerShdw blurRad="38100" dist="19050" dir="2700000" algn="tl" rotWithShape="0">
                    <a:schemeClr val="dk1">
                      <a:alpha val="40000"/>
                    </a:schemeClr>
                  </a:outerShdw>
                </a:effectLst>
              </a:rPr>
              <a:t>Usagers</a:t>
            </a:r>
            <a:endParaRPr lang="fr-FR" sz="1050" dirty="0"/>
          </a:p>
        </p:txBody>
      </p:sp>
      <p:sp>
        <p:nvSpPr>
          <p:cNvPr id="17" name="Rectangle 16">
            <a:extLst>
              <a:ext uri="{FF2B5EF4-FFF2-40B4-BE49-F238E27FC236}">
                <a16:creationId xmlns:a16="http://schemas.microsoft.com/office/drawing/2014/main" id="{C331180A-6054-4184-BC7F-F48CA32E3BFA}"/>
              </a:ext>
            </a:extLst>
          </p:cNvPr>
          <p:cNvSpPr/>
          <p:nvPr/>
        </p:nvSpPr>
        <p:spPr>
          <a:xfrm>
            <a:off x="3405440" y="1621067"/>
            <a:ext cx="1175657" cy="9724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50" dirty="0">
                <a:ln w="0"/>
                <a:solidFill>
                  <a:schemeClr val="tx1"/>
                </a:solidFill>
                <a:effectLst>
                  <a:outerShdw blurRad="38100" dist="19050" dir="2700000" algn="tl" rotWithShape="0">
                    <a:schemeClr val="dk1">
                      <a:alpha val="40000"/>
                    </a:schemeClr>
                  </a:outerShdw>
                </a:effectLst>
              </a:rPr>
              <a:t>Accidents</a:t>
            </a:r>
            <a:endParaRPr lang="fr-FR" sz="1050" dirty="0"/>
          </a:p>
        </p:txBody>
      </p:sp>
      <p:sp>
        <p:nvSpPr>
          <p:cNvPr id="18" name="Rectangle 17">
            <a:extLst>
              <a:ext uri="{FF2B5EF4-FFF2-40B4-BE49-F238E27FC236}">
                <a16:creationId xmlns:a16="http://schemas.microsoft.com/office/drawing/2014/main" id="{AB6B3054-9DDD-48E0-9741-2C765A42119F}"/>
              </a:ext>
            </a:extLst>
          </p:cNvPr>
          <p:cNvSpPr/>
          <p:nvPr/>
        </p:nvSpPr>
        <p:spPr>
          <a:xfrm>
            <a:off x="4813327" y="1621067"/>
            <a:ext cx="1175657" cy="9724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50" dirty="0">
                <a:ln w="0"/>
                <a:solidFill>
                  <a:schemeClr val="tx1"/>
                </a:solidFill>
                <a:effectLst>
                  <a:outerShdw blurRad="38100" dist="19050" dir="2700000" algn="tl" rotWithShape="0">
                    <a:schemeClr val="dk1">
                      <a:alpha val="40000"/>
                    </a:schemeClr>
                  </a:outerShdw>
                </a:effectLst>
              </a:rPr>
              <a:t>Lieux</a:t>
            </a:r>
            <a:endParaRPr lang="fr-FR" sz="1050" dirty="0"/>
          </a:p>
        </p:txBody>
      </p:sp>
      <p:sp>
        <p:nvSpPr>
          <p:cNvPr id="19" name="Rectangle 18">
            <a:extLst>
              <a:ext uri="{FF2B5EF4-FFF2-40B4-BE49-F238E27FC236}">
                <a16:creationId xmlns:a16="http://schemas.microsoft.com/office/drawing/2014/main" id="{499D830B-3921-41D3-A4D1-E5F6554E1636}"/>
              </a:ext>
            </a:extLst>
          </p:cNvPr>
          <p:cNvSpPr/>
          <p:nvPr/>
        </p:nvSpPr>
        <p:spPr>
          <a:xfrm>
            <a:off x="6288361" y="1621066"/>
            <a:ext cx="1175657" cy="9724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50" dirty="0">
                <a:ln w="0"/>
                <a:solidFill>
                  <a:schemeClr val="tx1"/>
                </a:solidFill>
                <a:effectLst>
                  <a:outerShdw blurRad="38100" dist="19050" dir="2700000" algn="tl" rotWithShape="0">
                    <a:schemeClr val="dk1">
                      <a:alpha val="40000"/>
                    </a:schemeClr>
                  </a:outerShdw>
                </a:effectLst>
              </a:rPr>
              <a:t>Population</a:t>
            </a:r>
            <a:endParaRPr lang="fr-FR" sz="1050" dirty="0"/>
          </a:p>
        </p:txBody>
      </p:sp>
      <p:sp>
        <p:nvSpPr>
          <p:cNvPr id="20" name="Rectangle 19">
            <a:extLst>
              <a:ext uri="{FF2B5EF4-FFF2-40B4-BE49-F238E27FC236}">
                <a16:creationId xmlns:a16="http://schemas.microsoft.com/office/drawing/2014/main" id="{D9D36A73-B14C-4FE3-A31F-E947B65DB998}"/>
              </a:ext>
            </a:extLst>
          </p:cNvPr>
          <p:cNvSpPr/>
          <p:nvPr/>
        </p:nvSpPr>
        <p:spPr>
          <a:xfrm>
            <a:off x="7745211" y="1621066"/>
            <a:ext cx="1175657" cy="9724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50" dirty="0" err="1">
                <a:ln w="0"/>
                <a:solidFill>
                  <a:schemeClr val="tx1"/>
                </a:solidFill>
                <a:effectLst>
                  <a:outerShdw blurRad="38100" dist="19050" dir="2700000" algn="tl" rotWithShape="0">
                    <a:schemeClr val="dk1">
                      <a:alpha val="40000"/>
                    </a:schemeClr>
                  </a:outerShdw>
                </a:effectLst>
              </a:rPr>
              <a:t>Méteo</a:t>
            </a:r>
            <a:endParaRPr lang="fr-FR" sz="1050" dirty="0"/>
          </a:p>
        </p:txBody>
      </p:sp>
      <p:sp>
        <p:nvSpPr>
          <p:cNvPr id="27" name="Rectangle 26">
            <a:extLst>
              <a:ext uri="{FF2B5EF4-FFF2-40B4-BE49-F238E27FC236}">
                <a16:creationId xmlns:a16="http://schemas.microsoft.com/office/drawing/2014/main" id="{4B257B3B-7273-4740-9CEB-52422995FBF1}"/>
              </a:ext>
            </a:extLst>
          </p:cNvPr>
          <p:cNvSpPr/>
          <p:nvPr/>
        </p:nvSpPr>
        <p:spPr>
          <a:xfrm>
            <a:off x="246745" y="1834251"/>
            <a:ext cx="1175657" cy="9724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50" dirty="0">
                <a:ln w="0"/>
                <a:solidFill>
                  <a:schemeClr val="tx1"/>
                </a:solidFill>
                <a:effectLst>
                  <a:outerShdw blurRad="38100" dist="19050" dir="2700000" algn="tl" rotWithShape="0">
                    <a:schemeClr val="dk1">
                      <a:alpha val="40000"/>
                    </a:schemeClr>
                  </a:outerShdw>
                </a:effectLst>
              </a:rPr>
              <a:t>Caractéristiques</a:t>
            </a:r>
            <a:endParaRPr lang="fr-FR" sz="1050" dirty="0"/>
          </a:p>
        </p:txBody>
      </p:sp>
      <p:sp>
        <p:nvSpPr>
          <p:cNvPr id="28" name="Rectangle 27">
            <a:extLst>
              <a:ext uri="{FF2B5EF4-FFF2-40B4-BE49-F238E27FC236}">
                <a16:creationId xmlns:a16="http://schemas.microsoft.com/office/drawing/2014/main" id="{5A4436D9-BBF8-490E-9235-1587F8EE558A}"/>
              </a:ext>
            </a:extLst>
          </p:cNvPr>
          <p:cNvSpPr/>
          <p:nvPr/>
        </p:nvSpPr>
        <p:spPr>
          <a:xfrm>
            <a:off x="1741717" y="1834251"/>
            <a:ext cx="1175657" cy="9724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50" dirty="0">
                <a:ln w="0"/>
                <a:solidFill>
                  <a:schemeClr val="tx1"/>
                </a:solidFill>
                <a:effectLst>
                  <a:outerShdw blurRad="38100" dist="19050" dir="2700000" algn="tl" rotWithShape="0">
                    <a:schemeClr val="dk1">
                      <a:alpha val="40000"/>
                    </a:schemeClr>
                  </a:outerShdw>
                </a:effectLst>
              </a:rPr>
              <a:t>Usagers</a:t>
            </a:r>
            <a:endParaRPr lang="fr-FR" sz="1050" dirty="0"/>
          </a:p>
        </p:txBody>
      </p:sp>
      <p:sp>
        <p:nvSpPr>
          <p:cNvPr id="29" name="Rectangle 28">
            <a:extLst>
              <a:ext uri="{FF2B5EF4-FFF2-40B4-BE49-F238E27FC236}">
                <a16:creationId xmlns:a16="http://schemas.microsoft.com/office/drawing/2014/main" id="{1C1585CA-5A01-4FC4-A918-499BD16C2789}"/>
              </a:ext>
            </a:extLst>
          </p:cNvPr>
          <p:cNvSpPr/>
          <p:nvPr/>
        </p:nvSpPr>
        <p:spPr>
          <a:xfrm>
            <a:off x="3236689" y="1834250"/>
            <a:ext cx="1175657" cy="9724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50" dirty="0">
                <a:ln w="0"/>
                <a:solidFill>
                  <a:schemeClr val="tx1"/>
                </a:solidFill>
                <a:effectLst>
                  <a:outerShdw blurRad="38100" dist="19050" dir="2700000" algn="tl" rotWithShape="0">
                    <a:schemeClr val="dk1">
                      <a:alpha val="40000"/>
                    </a:schemeClr>
                  </a:outerShdw>
                </a:effectLst>
              </a:rPr>
              <a:t>Accidents</a:t>
            </a:r>
            <a:endParaRPr lang="fr-FR" sz="1050" dirty="0"/>
          </a:p>
        </p:txBody>
      </p:sp>
      <p:sp>
        <p:nvSpPr>
          <p:cNvPr id="30" name="Rectangle 29">
            <a:extLst>
              <a:ext uri="{FF2B5EF4-FFF2-40B4-BE49-F238E27FC236}">
                <a16:creationId xmlns:a16="http://schemas.microsoft.com/office/drawing/2014/main" id="{6348342F-FC03-47FC-B917-654601F584EB}"/>
              </a:ext>
            </a:extLst>
          </p:cNvPr>
          <p:cNvSpPr/>
          <p:nvPr/>
        </p:nvSpPr>
        <p:spPr>
          <a:xfrm>
            <a:off x="4644576" y="1834250"/>
            <a:ext cx="1175657" cy="9724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50" dirty="0">
                <a:ln w="0"/>
                <a:solidFill>
                  <a:schemeClr val="tx1"/>
                </a:solidFill>
                <a:effectLst>
                  <a:outerShdw blurRad="38100" dist="19050" dir="2700000" algn="tl" rotWithShape="0">
                    <a:schemeClr val="dk1">
                      <a:alpha val="40000"/>
                    </a:schemeClr>
                  </a:outerShdw>
                </a:effectLst>
              </a:rPr>
              <a:t>Lieux</a:t>
            </a:r>
            <a:endParaRPr lang="fr-FR" sz="1050" dirty="0"/>
          </a:p>
        </p:txBody>
      </p:sp>
      <p:sp>
        <p:nvSpPr>
          <p:cNvPr id="31" name="Rectangle 30">
            <a:extLst>
              <a:ext uri="{FF2B5EF4-FFF2-40B4-BE49-F238E27FC236}">
                <a16:creationId xmlns:a16="http://schemas.microsoft.com/office/drawing/2014/main" id="{8AE64461-E907-4A12-82A8-3F1FCCB2908B}"/>
              </a:ext>
            </a:extLst>
          </p:cNvPr>
          <p:cNvSpPr/>
          <p:nvPr/>
        </p:nvSpPr>
        <p:spPr>
          <a:xfrm>
            <a:off x="6119610" y="1834249"/>
            <a:ext cx="1175657" cy="9724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50" dirty="0">
                <a:ln w="0"/>
                <a:solidFill>
                  <a:schemeClr val="tx1"/>
                </a:solidFill>
                <a:effectLst>
                  <a:outerShdw blurRad="38100" dist="19050" dir="2700000" algn="tl" rotWithShape="0">
                    <a:schemeClr val="dk1">
                      <a:alpha val="40000"/>
                    </a:schemeClr>
                  </a:outerShdw>
                </a:effectLst>
              </a:rPr>
              <a:t>Population</a:t>
            </a:r>
            <a:endParaRPr lang="fr-FR" sz="1050" dirty="0"/>
          </a:p>
        </p:txBody>
      </p:sp>
      <p:sp>
        <p:nvSpPr>
          <p:cNvPr id="32" name="Rectangle 31">
            <a:extLst>
              <a:ext uri="{FF2B5EF4-FFF2-40B4-BE49-F238E27FC236}">
                <a16:creationId xmlns:a16="http://schemas.microsoft.com/office/drawing/2014/main" id="{A202FC00-9089-43D1-836B-389217F40034}"/>
              </a:ext>
            </a:extLst>
          </p:cNvPr>
          <p:cNvSpPr/>
          <p:nvPr/>
        </p:nvSpPr>
        <p:spPr>
          <a:xfrm>
            <a:off x="7576460" y="1834249"/>
            <a:ext cx="1175657" cy="9724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50" dirty="0" err="1">
                <a:ln w="0"/>
                <a:solidFill>
                  <a:schemeClr val="tx1"/>
                </a:solidFill>
                <a:effectLst>
                  <a:outerShdw blurRad="38100" dist="19050" dir="2700000" algn="tl" rotWithShape="0">
                    <a:schemeClr val="dk1">
                      <a:alpha val="40000"/>
                    </a:schemeClr>
                  </a:outerShdw>
                </a:effectLst>
              </a:rPr>
              <a:t>Méteo</a:t>
            </a:r>
            <a:endParaRPr lang="fr-FR" sz="1050" dirty="0"/>
          </a:p>
        </p:txBody>
      </p:sp>
      <p:sp>
        <p:nvSpPr>
          <p:cNvPr id="33" name="Google Shape;685;p57">
            <a:extLst>
              <a:ext uri="{FF2B5EF4-FFF2-40B4-BE49-F238E27FC236}">
                <a16:creationId xmlns:a16="http://schemas.microsoft.com/office/drawing/2014/main" id="{E5598B96-DBF8-445C-BDF5-E93289D503F3}"/>
              </a:ext>
            </a:extLst>
          </p:cNvPr>
          <p:cNvSpPr txBox="1">
            <a:spLocks/>
          </p:cNvSpPr>
          <p:nvPr/>
        </p:nvSpPr>
        <p:spPr>
          <a:xfrm>
            <a:off x="125842" y="972867"/>
            <a:ext cx="7699200" cy="46092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300"/>
              </a:spcBef>
              <a:spcAft>
                <a:spcPts val="0"/>
              </a:spcAft>
              <a:buClr>
                <a:srgbClr val="434343"/>
              </a:buClr>
              <a:buSzPts val="1200"/>
              <a:buFont typeface="Roboto Condensed Light"/>
              <a:buNone/>
              <a:defRPr sz="1200" b="0" i="0" u="none" strike="noStrike" cap="none">
                <a:solidFill>
                  <a:schemeClr val="hlink"/>
                </a:solidFill>
                <a:latin typeface="Roboto Condensed Light"/>
                <a:ea typeface="Roboto Condensed Light"/>
                <a:cs typeface="Roboto Condensed Light"/>
                <a:sym typeface="Roboto Condensed Light"/>
              </a:defRPr>
            </a:lvl1pPr>
            <a:lvl2pPr marL="914400" marR="0" lvl="1" indent="-304800" algn="l" rtl="0">
              <a:lnSpc>
                <a:spcPct val="115000"/>
              </a:lnSpc>
              <a:spcBef>
                <a:spcPts val="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2pPr>
            <a:lvl3pPr marL="1371600" marR="0" lvl="2"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3pPr>
            <a:lvl4pPr marL="1828800" marR="0" lvl="3"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4pPr>
            <a:lvl5pPr marL="2286000" marR="0" lvl="4"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5pPr>
            <a:lvl6pPr marL="2743200" marR="0" lvl="5"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6pPr>
            <a:lvl7pPr marL="3200400" marR="0" lvl="6"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7pPr>
            <a:lvl8pPr marL="3657600" marR="0" lvl="7"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8pPr>
            <a:lvl9pPr marL="4114800" marR="0" lvl="8" indent="-304800" algn="l" rtl="0">
              <a:lnSpc>
                <a:spcPct val="115000"/>
              </a:lnSpc>
              <a:spcBef>
                <a:spcPts val="1600"/>
              </a:spcBef>
              <a:spcAft>
                <a:spcPts val="160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9pPr>
          </a:lstStyle>
          <a:p>
            <a:pPr>
              <a:buFont typeface="Arial" panose="020B0604020202020204" pitchFamily="34" charset="0"/>
              <a:buChar char="•"/>
            </a:pPr>
            <a:r>
              <a:rPr lang="fr-FR" sz="1400" b="1" dirty="0">
                <a:solidFill>
                  <a:srgbClr val="434343"/>
                </a:solidFill>
                <a:latin typeface="Exo 2"/>
                <a:ea typeface="Exo 2"/>
                <a:cs typeface="Exo 2"/>
              </a:rPr>
              <a:t>6 types de fichiers à Agréger sur plusieurs années (2014 – 2019):</a:t>
            </a:r>
            <a:endParaRPr lang="fr-FR" sz="1400" b="1" dirty="0">
              <a:solidFill>
                <a:srgbClr val="0070C0"/>
              </a:solidFill>
              <a:latin typeface="Exo 2"/>
              <a:ea typeface="Exo 2"/>
              <a:cs typeface="Exo 2"/>
            </a:endParaRPr>
          </a:p>
        </p:txBody>
      </p:sp>
      <p:sp>
        <p:nvSpPr>
          <p:cNvPr id="34" name="Google Shape;685;p57">
            <a:extLst>
              <a:ext uri="{FF2B5EF4-FFF2-40B4-BE49-F238E27FC236}">
                <a16:creationId xmlns:a16="http://schemas.microsoft.com/office/drawing/2014/main" id="{81DB4216-8001-4693-A018-898EFFEB70F6}"/>
              </a:ext>
            </a:extLst>
          </p:cNvPr>
          <p:cNvSpPr txBox="1">
            <a:spLocks/>
          </p:cNvSpPr>
          <p:nvPr/>
        </p:nvSpPr>
        <p:spPr>
          <a:xfrm>
            <a:off x="156709" y="2889261"/>
            <a:ext cx="7699200" cy="46092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300"/>
              </a:spcBef>
              <a:spcAft>
                <a:spcPts val="0"/>
              </a:spcAft>
              <a:buClr>
                <a:srgbClr val="434343"/>
              </a:buClr>
              <a:buSzPts val="1200"/>
              <a:buFont typeface="Roboto Condensed Light"/>
              <a:buNone/>
              <a:defRPr sz="1200" b="0" i="0" u="none" strike="noStrike" cap="none">
                <a:solidFill>
                  <a:schemeClr val="hlink"/>
                </a:solidFill>
                <a:latin typeface="Roboto Condensed Light"/>
                <a:ea typeface="Roboto Condensed Light"/>
                <a:cs typeface="Roboto Condensed Light"/>
                <a:sym typeface="Roboto Condensed Light"/>
              </a:defRPr>
            </a:lvl1pPr>
            <a:lvl2pPr marL="914400" marR="0" lvl="1" indent="-304800" algn="l" rtl="0">
              <a:lnSpc>
                <a:spcPct val="115000"/>
              </a:lnSpc>
              <a:spcBef>
                <a:spcPts val="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2pPr>
            <a:lvl3pPr marL="1371600" marR="0" lvl="2"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3pPr>
            <a:lvl4pPr marL="1828800" marR="0" lvl="3"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4pPr>
            <a:lvl5pPr marL="2286000" marR="0" lvl="4"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5pPr>
            <a:lvl6pPr marL="2743200" marR="0" lvl="5"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6pPr>
            <a:lvl7pPr marL="3200400" marR="0" lvl="6"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7pPr>
            <a:lvl8pPr marL="3657600" marR="0" lvl="7"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8pPr>
            <a:lvl9pPr marL="4114800" marR="0" lvl="8" indent="-304800" algn="l" rtl="0">
              <a:lnSpc>
                <a:spcPct val="115000"/>
              </a:lnSpc>
              <a:spcBef>
                <a:spcPts val="1600"/>
              </a:spcBef>
              <a:spcAft>
                <a:spcPts val="160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9pPr>
          </a:lstStyle>
          <a:p>
            <a:pPr>
              <a:buFont typeface="Arial" panose="020B0604020202020204" pitchFamily="34" charset="0"/>
              <a:buChar char="•"/>
            </a:pPr>
            <a:r>
              <a:rPr lang="fr-FR" sz="1400" b="1" dirty="0">
                <a:solidFill>
                  <a:srgbClr val="434343"/>
                </a:solidFill>
                <a:latin typeface="Exo 2"/>
                <a:ea typeface="Exo 2"/>
                <a:cs typeface="Exo 2"/>
              </a:rPr>
              <a:t>Data Management opérations : </a:t>
            </a:r>
          </a:p>
          <a:p>
            <a:pPr lvl="1">
              <a:buFont typeface="Arial" panose="020B0604020202020204" pitchFamily="34" charset="0"/>
              <a:buChar char="•"/>
            </a:pPr>
            <a:r>
              <a:rPr lang="fr-FR" sz="1400" dirty="0">
                <a:latin typeface="Exo 2"/>
                <a:ea typeface="Exo 2"/>
                <a:cs typeface="Exo 2"/>
              </a:rPr>
              <a:t>Lecture fichiers CSV &amp; XLS</a:t>
            </a:r>
          </a:p>
          <a:p>
            <a:pPr lvl="1">
              <a:buFont typeface="Arial" panose="020B0604020202020204" pitchFamily="34" charset="0"/>
              <a:buChar char="•"/>
            </a:pPr>
            <a:r>
              <a:rPr lang="fr-FR" sz="1400" dirty="0">
                <a:latin typeface="Exo 2"/>
              </a:rPr>
              <a:t>Recodage en facteurs,  regroupement en classe (ex </a:t>
            </a:r>
            <a:r>
              <a:rPr lang="fr-FR" sz="1400" dirty="0" err="1">
                <a:latin typeface="Exo 2"/>
              </a:rPr>
              <a:t>age</a:t>
            </a:r>
            <a:r>
              <a:rPr lang="fr-FR" sz="1400" dirty="0">
                <a:latin typeface="Exo 2"/>
              </a:rPr>
              <a:t>),</a:t>
            </a:r>
            <a:r>
              <a:rPr lang="fr-FR" sz="1400" dirty="0" err="1">
                <a:latin typeface="Exo 2"/>
              </a:rPr>
              <a:t>etc</a:t>
            </a:r>
            <a:r>
              <a:rPr lang="fr-FR" sz="1400" dirty="0">
                <a:latin typeface="Exo 2"/>
              </a:rPr>
              <a:t> </a:t>
            </a:r>
            <a:r>
              <a:rPr lang="fr-FR" sz="1400" dirty="0" err="1">
                <a:latin typeface="Exo 2"/>
              </a:rPr>
              <a:t>etc</a:t>
            </a:r>
            <a:endParaRPr lang="fr-FR" sz="1400" dirty="0">
              <a:latin typeface="Exo 2"/>
            </a:endParaRPr>
          </a:p>
          <a:p>
            <a:pPr lvl="1">
              <a:buFont typeface="Arial" panose="020B0604020202020204" pitchFamily="34" charset="0"/>
              <a:buChar char="•"/>
            </a:pPr>
            <a:r>
              <a:rPr lang="fr-FR" sz="1400" dirty="0">
                <a:latin typeface="Exo 2"/>
              </a:rPr>
              <a:t>Reformatage des données ( Ex; départ « 06 » dans un fichier , « 6 »dans l’autre</a:t>
            </a:r>
          </a:p>
          <a:p>
            <a:pPr marL="609600" lvl="1" indent="0"/>
            <a:r>
              <a:rPr lang="fr-FR" sz="1400" dirty="0">
                <a:latin typeface="Exo 2"/>
              </a:rPr>
              <a:t>			ex2: gravité : 1: indemne, 2 tué,3 hospitalisé,4 blessé léger)</a:t>
            </a:r>
          </a:p>
          <a:p>
            <a:pPr lvl="1">
              <a:buFont typeface="Arial" panose="020B0604020202020204" pitchFamily="34" charset="0"/>
              <a:buChar char="•"/>
            </a:pPr>
            <a:r>
              <a:rPr lang="fr-FR" sz="1400" dirty="0">
                <a:latin typeface="Exo 2"/>
                <a:ea typeface="Exo 2"/>
                <a:cs typeface="Exo 2"/>
              </a:rPr>
              <a:t>Jointure de Table,</a:t>
            </a:r>
            <a:endParaRPr lang="fr-FR" sz="1400" dirty="0">
              <a:latin typeface="Exo 2"/>
            </a:endParaRPr>
          </a:p>
          <a:p>
            <a:pPr lvl="1">
              <a:buFont typeface="Arial" panose="020B0604020202020204" pitchFamily="34" charset="0"/>
              <a:buChar char="•"/>
            </a:pPr>
            <a:r>
              <a:rPr lang="fr-FR" sz="1400" dirty="0">
                <a:latin typeface="Exo 2"/>
              </a:rPr>
              <a:t>Calcul de ratio diverses</a:t>
            </a:r>
          </a:p>
        </p:txBody>
      </p:sp>
    </p:spTree>
    <p:extLst>
      <p:ext uri="{BB962C8B-B14F-4D97-AF65-F5344CB8AC3E}">
        <p14:creationId xmlns:p14="http://schemas.microsoft.com/office/powerpoint/2010/main" val="32697615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9" name="Google Shape;257;p41"/>
          <p:cNvSpPr txBox="1">
            <a:spLocks noGrp="1"/>
          </p:cNvSpPr>
          <p:nvPr>
            <p:ph type="ctrTitle"/>
          </p:nvPr>
        </p:nvSpPr>
        <p:spPr>
          <a:xfrm>
            <a:off x="1070811" y="3484"/>
            <a:ext cx="5771456" cy="946200"/>
          </a:xfrm>
          <a:prstGeom prst="rect">
            <a:avLst/>
          </a:prstGeom>
        </p:spPr>
        <p:txBody>
          <a:bodyPr spcFirstLastPara="1" wrap="square" lIns="91425" tIns="91425" rIns="91425" bIns="91425" anchor="t" anchorCtr="0">
            <a:noAutofit/>
          </a:bodyPr>
          <a:lstStyle/>
          <a:p>
            <a:r>
              <a:rPr lang="en" dirty="0"/>
              <a:t>Statistique Descriptif – </a:t>
            </a:r>
            <a:r>
              <a:rPr lang="en" dirty="0">
                <a:solidFill>
                  <a:srgbClr val="0070C0"/>
                </a:solidFill>
              </a:rPr>
              <a:t>Taux Accident</a:t>
            </a:r>
            <a:endParaRPr dirty="0">
              <a:solidFill>
                <a:srgbClr val="0070C0"/>
              </a:solidFill>
            </a:endParaRPr>
          </a:p>
        </p:txBody>
      </p:sp>
      <p:sp>
        <p:nvSpPr>
          <p:cNvPr id="23" name="Google Shape;685;p57">
            <a:extLst>
              <a:ext uri="{FF2B5EF4-FFF2-40B4-BE49-F238E27FC236}">
                <a16:creationId xmlns:a16="http://schemas.microsoft.com/office/drawing/2014/main" id="{F1FD09B1-FC30-4D10-82D5-B8974FDFE531}"/>
              </a:ext>
            </a:extLst>
          </p:cNvPr>
          <p:cNvSpPr txBox="1">
            <a:spLocks/>
          </p:cNvSpPr>
          <p:nvPr/>
        </p:nvSpPr>
        <p:spPr>
          <a:xfrm>
            <a:off x="125842" y="631781"/>
            <a:ext cx="7699200" cy="58016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300"/>
              </a:spcBef>
              <a:spcAft>
                <a:spcPts val="0"/>
              </a:spcAft>
              <a:buClr>
                <a:srgbClr val="434343"/>
              </a:buClr>
              <a:buSzPts val="1200"/>
              <a:buFont typeface="Roboto Condensed Light"/>
              <a:buNone/>
              <a:defRPr sz="1200" b="0" i="0" u="none" strike="noStrike" cap="none">
                <a:solidFill>
                  <a:schemeClr val="hlink"/>
                </a:solidFill>
                <a:latin typeface="Roboto Condensed Light"/>
                <a:ea typeface="Roboto Condensed Light"/>
                <a:cs typeface="Roboto Condensed Light"/>
                <a:sym typeface="Roboto Condensed Light"/>
              </a:defRPr>
            </a:lvl1pPr>
            <a:lvl2pPr marL="914400" marR="0" lvl="1" indent="-304800" algn="l" rtl="0">
              <a:lnSpc>
                <a:spcPct val="115000"/>
              </a:lnSpc>
              <a:spcBef>
                <a:spcPts val="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2pPr>
            <a:lvl3pPr marL="1371600" marR="0" lvl="2"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3pPr>
            <a:lvl4pPr marL="1828800" marR="0" lvl="3"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4pPr>
            <a:lvl5pPr marL="2286000" marR="0" lvl="4"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5pPr>
            <a:lvl6pPr marL="2743200" marR="0" lvl="5"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6pPr>
            <a:lvl7pPr marL="3200400" marR="0" lvl="6"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7pPr>
            <a:lvl8pPr marL="3657600" marR="0" lvl="7"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8pPr>
            <a:lvl9pPr marL="4114800" marR="0" lvl="8" indent="-304800" algn="l" rtl="0">
              <a:lnSpc>
                <a:spcPct val="115000"/>
              </a:lnSpc>
              <a:spcBef>
                <a:spcPts val="1600"/>
              </a:spcBef>
              <a:spcAft>
                <a:spcPts val="160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9pPr>
          </a:lstStyle>
          <a:p>
            <a:pPr>
              <a:buFont typeface="Arial" panose="020B0604020202020204" pitchFamily="34" charset="0"/>
              <a:buChar char="•"/>
            </a:pPr>
            <a:r>
              <a:rPr lang="fr-FR" sz="1400" b="1" dirty="0">
                <a:solidFill>
                  <a:srgbClr val="434343"/>
                </a:solidFill>
                <a:latin typeface="Exo 2"/>
                <a:ea typeface="Exo 2"/>
                <a:cs typeface="Exo 2"/>
              </a:rPr>
              <a:t>2 approches d’exploratoires retenues par l ’équipe : </a:t>
            </a:r>
          </a:p>
          <a:p>
            <a:pPr lvl="1">
              <a:buFont typeface="Arial" panose="020B0604020202020204" pitchFamily="34" charset="0"/>
              <a:buChar char="•"/>
            </a:pPr>
            <a:r>
              <a:rPr lang="fr-FR" sz="1400" b="1" dirty="0">
                <a:solidFill>
                  <a:srgbClr val="0070C0"/>
                </a:solidFill>
                <a:latin typeface="Exo 2"/>
                <a:ea typeface="Exo 2"/>
                <a:cs typeface="Exo 2"/>
              </a:rPr>
              <a:t>Une dimension Spatial </a:t>
            </a:r>
          </a:p>
        </p:txBody>
      </p:sp>
      <p:sp>
        <p:nvSpPr>
          <p:cNvPr id="35" name="Google Shape;685;p57">
            <a:extLst>
              <a:ext uri="{FF2B5EF4-FFF2-40B4-BE49-F238E27FC236}">
                <a16:creationId xmlns:a16="http://schemas.microsoft.com/office/drawing/2014/main" id="{6127FB31-868A-4DD8-8E42-47A66184EE82}"/>
              </a:ext>
            </a:extLst>
          </p:cNvPr>
          <p:cNvSpPr txBox="1">
            <a:spLocks/>
          </p:cNvSpPr>
          <p:nvPr/>
        </p:nvSpPr>
        <p:spPr>
          <a:xfrm>
            <a:off x="125842" y="1260078"/>
            <a:ext cx="5271999" cy="58016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300"/>
              </a:spcBef>
              <a:spcAft>
                <a:spcPts val="0"/>
              </a:spcAft>
              <a:buClr>
                <a:srgbClr val="434343"/>
              </a:buClr>
              <a:buSzPts val="1200"/>
              <a:buFont typeface="Roboto Condensed Light"/>
              <a:buNone/>
              <a:defRPr sz="1200" b="0" i="0" u="none" strike="noStrike" cap="none">
                <a:solidFill>
                  <a:schemeClr val="hlink"/>
                </a:solidFill>
                <a:latin typeface="Roboto Condensed Light"/>
                <a:ea typeface="Roboto Condensed Light"/>
                <a:cs typeface="Roboto Condensed Light"/>
                <a:sym typeface="Roboto Condensed Light"/>
              </a:defRPr>
            </a:lvl1pPr>
            <a:lvl2pPr marL="914400" marR="0" lvl="1" indent="-304800" algn="l" rtl="0">
              <a:lnSpc>
                <a:spcPct val="115000"/>
              </a:lnSpc>
              <a:spcBef>
                <a:spcPts val="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2pPr>
            <a:lvl3pPr marL="1371600" marR="0" lvl="2"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3pPr>
            <a:lvl4pPr marL="1828800" marR="0" lvl="3"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4pPr>
            <a:lvl5pPr marL="2286000" marR="0" lvl="4"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5pPr>
            <a:lvl6pPr marL="2743200" marR="0" lvl="5"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6pPr>
            <a:lvl7pPr marL="3200400" marR="0" lvl="6"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7pPr>
            <a:lvl8pPr marL="3657600" marR="0" lvl="7"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8pPr>
            <a:lvl9pPr marL="4114800" marR="0" lvl="8" indent="-304800" algn="l" rtl="0">
              <a:lnSpc>
                <a:spcPct val="115000"/>
              </a:lnSpc>
              <a:spcBef>
                <a:spcPts val="1600"/>
              </a:spcBef>
              <a:spcAft>
                <a:spcPts val="160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9pPr>
          </a:lstStyle>
          <a:p>
            <a:pPr lvl="1">
              <a:buFont typeface="Arial" panose="020B0604020202020204" pitchFamily="34" charset="0"/>
              <a:buChar char="•"/>
            </a:pPr>
            <a:r>
              <a:rPr lang="fr-FR" sz="1400" dirty="0">
                <a:latin typeface="Exo 2"/>
                <a:ea typeface="Exo 2"/>
                <a:cs typeface="Exo 2"/>
              </a:rPr>
              <a:t>Il existe un taux d’accident significativement différent par dép.</a:t>
            </a:r>
          </a:p>
          <a:p>
            <a:pPr lvl="1">
              <a:buFont typeface="Arial" panose="020B0604020202020204" pitchFamily="34" charset="0"/>
              <a:buChar char="•"/>
            </a:pPr>
            <a:endParaRPr lang="fr-FR" sz="1400" dirty="0">
              <a:latin typeface="Exo 2"/>
              <a:ea typeface="Exo 2"/>
              <a:cs typeface="Exo 2"/>
            </a:endParaRPr>
          </a:p>
          <a:p>
            <a:pPr lvl="1">
              <a:buFont typeface="Arial" panose="020B0604020202020204" pitchFamily="34" charset="0"/>
              <a:buChar char="•"/>
            </a:pPr>
            <a:r>
              <a:rPr lang="fr-FR" sz="1400" dirty="0">
                <a:latin typeface="Exo 2"/>
                <a:ea typeface="Exo 2"/>
                <a:cs typeface="Exo 2"/>
              </a:rPr>
              <a:t>Pour la suite de l’étude nous choisirons 2 départements ( limite de temps &amp; puissance calcul)</a:t>
            </a:r>
          </a:p>
        </p:txBody>
      </p:sp>
      <p:pic>
        <p:nvPicPr>
          <p:cNvPr id="6" name="Image 5">
            <a:extLst>
              <a:ext uri="{FF2B5EF4-FFF2-40B4-BE49-F238E27FC236}">
                <a16:creationId xmlns:a16="http://schemas.microsoft.com/office/drawing/2014/main" id="{B0D1CEA1-54CA-4677-B439-7ADD9A7B94B7}"/>
              </a:ext>
            </a:extLst>
          </p:cNvPr>
          <p:cNvPicPr>
            <a:picLocks noChangeAspect="1"/>
          </p:cNvPicPr>
          <p:nvPr/>
        </p:nvPicPr>
        <p:blipFill>
          <a:blip r:embed="rId3"/>
          <a:stretch>
            <a:fillRect/>
          </a:stretch>
        </p:blipFill>
        <p:spPr>
          <a:xfrm>
            <a:off x="6233730" y="2795582"/>
            <a:ext cx="2386282" cy="2347918"/>
          </a:xfrm>
          <a:prstGeom prst="rect">
            <a:avLst/>
          </a:prstGeom>
        </p:spPr>
      </p:pic>
      <p:pic>
        <p:nvPicPr>
          <p:cNvPr id="13" name="Image 12">
            <a:extLst>
              <a:ext uri="{FF2B5EF4-FFF2-40B4-BE49-F238E27FC236}">
                <a16:creationId xmlns:a16="http://schemas.microsoft.com/office/drawing/2014/main" id="{0608667B-4356-4969-8075-D842BD2C38F9}"/>
              </a:ext>
            </a:extLst>
          </p:cNvPr>
          <p:cNvPicPr>
            <a:picLocks noChangeAspect="1"/>
          </p:cNvPicPr>
          <p:nvPr/>
        </p:nvPicPr>
        <p:blipFill>
          <a:blip r:embed="rId4"/>
          <a:stretch>
            <a:fillRect/>
          </a:stretch>
        </p:blipFill>
        <p:spPr>
          <a:xfrm>
            <a:off x="523988" y="2795582"/>
            <a:ext cx="5403563" cy="1432716"/>
          </a:xfrm>
          <a:prstGeom prst="rect">
            <a:avLst/>
          </a:prstGeom>
        </p:spPr>
      </p:pic>
      <p:pic>
        <p:nvPicPr>
          <p:cNvPr id="2" name="Image 1">
            <a:extLst>
              <a:ext uri="{FF2B5EF4-FFF2-40B4-BE49-F238E27FC236}">
                <a16:creationId xmlns:a16="http://schemas.microsoft.com/office/drawing/2014/main" id="{AB0E3B48-F015-416E-8A05-D03111FECC6D}"/>
              </a:ext>
            </a:extLst>
          </p:cNvPr>
          <p:cNvPicPr>
            <a:picLocks noChangeAspect="1"/>
          </p:cNvPicPr>
          <p:nvPr/>
        </p:nvPicPr>
        <p:blipFill>
          <a:blip r:embed="rId5"/>
          <a:stretch>
            <a:fillRect/>
          </a:stretch>
        </p:blipFill>
        <p:spPr>
          <a:xfrm>
            <a:off x="5446526" y="411345"/>
            <a:ext cx="3571632" cy="2204207"/>
          </a:xfrm>
          <a:prstGeom prst="rect">
            <a:avLst/>
          </a:prstGeom>
        </p:spPr>
      </p:pic>
      <p:sp>
        <p:nvSpPr>
          <p:cNvPr id="10" name="Google Shape;685;p57">
            <a:extLst>
              <a:ext uri="{FF2B5EF4-FFF2-40B4-BE49-F238E27FC236}">
                <a16:creationId xmlns:a16="http://schemas.microsoft.com/office/drawing/2014/main" id="{D4E16C18-CB6C-40B1-8133-BA87C32E6AA2}"/>
              </a:ext>
            </a:extLst>
          </p:cNvPr>
          <p:cNvSpPr txBox="1">
            <a:spLocks/>
          </p:cNvSpPr>
          <p:nvPr/>
        </p:nvSpPr>
        <p:spPr>
          <a:xfrm>
            <a:off x="0" y="4294314"/>
            <a:ext cx="7699200" cy="58016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300"/>
              </a:spcBef>
              <a:spcAft>
                <a:spcPts val="0"/>
              </a:spcAft>
              <a:buClr>
                <a:srgbClr val="434343"/>
              </a:buClr>
              <a:buSzPts val="1200"/>
              <a:buFont typeface="Roboto Condensed Light"/>
              <a:buNone/>
              <a:defRPr sz="1200" b="0" i="0" u="none" strike="noStrike" cap="none">
                <a:solidFill>
                  <a:schemeClr val="hlink"/>
                </a:solidFill>
                <a:latin typeface="Roboto Condensed Light"/>
                <a:ea typeface="Roboto Condensed Light"/>
                <a:cs typeface="Roboto Condensed Light"/>
                <a:sym typeface="Roboto Condensed Light"/>
              </a:defRPr>
            </a:lvl1pPr>
            <a:lvl2pPr marL="914400" marR="0" lvl="1" indent="-304800" algn="l" rtl="0">
              <a:lnSpc>
                <a:spcPct val="115000"/>
              </a:lnSpc>
              <a:spcBef>
                <a:spcPts val="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2pPr>
            <a:lvl3pPr marL="1371600" marR="0" lvl="2"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3pPr>
            <a:lvl4pPr marL="1828800" marR="0" lvl="3"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4pPr>
            <a:lvl5pPr marL="2286000" marR="0" lvl="4"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5pPr>
            <a:lvl6pPr marL="2743200" marR="0" lvl="5"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6pPr>
            <a:lvl7pPr marL="3200400" marR="0" lvl="6"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7pPr>
            <a:lvl8pPr marL="3657600" marR="0" lvl="7"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8pPr>
            <a:lvl9pPr marL="4114800" marR="0" lvl="8" indent="-304800" algn="l" rtl="0">
              <a:lnSpc>
                <a:spcPct val="115000"/>
              </a:lnSpc>
              <a:spcBef>
                <a:spcPts val="1600"/>
              </a:spcBef>
              <a:spcAft>
                <a:spcPts val="160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9pPr>
          </a:lstStyle>
          <a:p>
            <a:pPr>
              <a:buFont typeface="Arial" panose="020B0604020202020204" pitchFamily="34" charset="0"/>
              <a:buChar char="•"/>
            </a:pPr>
            <a:r>
              <a:rPr lang="fr-FR" sz="1400" b="1" dirty="0">
                <a:solidFill>
                  <a:srgbClr val="0070C0"/>
                </a:solidFill>
                <a:latin typeface="Exo 2"/>
                <a:ea typeface="Exo 2"/>
                <a:cs typeface="Exo 2"/>
              </a:rPr>
              <a:t>Une dimension Temporelle Année et Intra-</a:t>
            </a:r>
            <a:r>
              <a:rPr lang="fr-FR" sz="1400" b="1" dirty="0" err="1">
                <a:solidFill>
                  <a:srgbClr val="0070C0"/>
                </a:solidFill>
                <a:latin typeface="Exo 2"/>
                <a:ea typeface="Exo 2"/>
                <a:cs typeface="Exo 2"/>
              </a:rPr>
              <a:t>day</a:t>
            </a:r>
            <a:endParaRPr lang="fr-FR" sz="1400" b="1" dirty="0">
              <a:solidFill>
                <a:srgbClr val="0070C0"/>
              </a:solidFill>
              <a:latin typeface="Exo 2"/>
              <a:ea typeface="Exo 2"/>
              <a:cs typeface="Exo 2"/>
            </a:endParaRPr>
          </a:p>
        </p:txBody>
      </p:sp>
      <p:sp>
        <p:nvSpPr>
          <p:cNvPr id="11" name="Google Shape;685;p57">
            <a:extLst>
              <a:ext uri="{FF2B5EF4-FFF2-40B4-BE49-F238E27FC236}">
                <a16:creationId xmlns:a16="http://schemas.microsoft.com/office/drawing/2014/main" id="{17E33736-9ABC-4DF1-A3A5-82686309AEA0}"/>
              </a:ext>
            </a:extLst>
          </p:cNvPr>
          <p:cNvSpPr txBox="1">
            <a:spLocks/>
          </p:cNvSpPr>
          <p:nvPr/>
        </p:nvSpPr>
        <p:spPr>
          <a:xfrm>
            <a:off x="125841" y="4655998"/>
            <a:ext cx="5271999" cy="58016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300"/>
              </a:spcBef>
              <a:spcAft>
                <a:spcPts val="0"/>
              </a:spcAft>
              <a:buClr>
                <a:srgbClr val="434343"/>
              </a:buClr>
              <a:buSzPts val="1200"/>
              <a:buFont typeface="Roboto Condensed Light"/>
              <a:buNone/>
              <a:defRPr sz="1200" b="0" i="0" u="none" strike="noStrike" cap="none">
                <a:solidFill>
                  <a:schemeClr val="hlink"/>
                </a:solidFill>
                <a:latin typeface="Roboto Condensed Light"/>
                <a:ea typeface="Roboto Condensed Light"/>
                <a:cs typeface="Roboto Condensed Light"/>
                <a:sym typeface="Roboto Condensed Light"/>
              </a:defRPr>
            </a:lvl1pPr>
            <a:lvl2pPr marL="914400" marR="0" lvl="1" indent="-304800" algn="l" rtl="0">
              <a:lnSpc>
                <a:spcPct val="115000"/>
              </a:lnSpc>
              <a:spcBef>
                <a:spcPts val="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2pPr>
            <a:lvl3pPr marL="1371600" marR="0" lvl="2"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3pPr>
            <a:lvl4pPr marL="1828800" marR="0" lvl="3"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4pPr>
            <a:lvl5pPr marL="2286000" marR="0" lvl="4"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5pPr>
            <a:lvl6pPr marL="2743200" marR="0" lvl="5"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6pPr>
            <a:lvl7pPr marL="3200400" marR="0" lvl="6"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7pPr>
            <a:lvl8pPr marL="3657600" marR="0" lvl="7"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8pPr>
            <a:lvl9pPr marL="4114800" marR="0" lvl="8" indent="-304800" algn="l" rtl="0">
              <a:lnSpc>
                <a:spcPct val="115000"/>
              </a:lnSpc>
              <a:spcBef>
                <a:spcPts val="1600"/>
              </a:spcBef>
              <a:spcAft>
                <a:spcPts val="160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9pPr>
          </a:lstStyle>
          <a:p>
            <a:pPr lvl="1">
              <a:buFont typeface="Arial" panose="020B0604020202020204" pitchFamily="34" charset="0"/>
              <a:buChar char="•"/>
            </a:pPr>
            <a:r>
              <a:rPr lang="fr-FR" sz="1400" dirty="0">
                <a:latin typeface="Exo 2"/>
                <a:ea typeface="Exo 2"/>
                <a:cs typeface="Exo 2"/>
              </a:rPr>
              <a:t>Présentée après via l’appli </a:t>
            </a:r>
            <a:r>
              <a:rPr lang="fr-FR" sz="1400" dirty="0" err="1">
                <a:latin typeface="Exo 2"/>
                <a:ea typeface="Exo 2"/>
                <a:cs typeface="Exo 2"/>
              </a:rPr>
              <a:t>shinny</a:t>
            </a:r>
            <a:r>
              <a:rPr lang="fr-FR" sz="1400" dirty="0">
                <a:latin typeface="Exo 2"/>
                <a:ea typeface="Exo 2"/>
                <a:cs typeface="Exo 2"/>
              </a:rPr>
              <a:t> </a:t>
            </a:r>
          </a:p>
        </p:txBody>
      </p:sp>
    </p:spTree>
    <p:extLst>
      <p:ext uri="{BB962C8B-B14F-4D97-AF65-F5344CB8AC3E}">
        <p14:creationId xmlns:p14="http://schemas.microsoft.com/office/powerpoint/2010/main" val="24001348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pic>
        <p:nvPicPr>
          <p:cNvPr id="7" name="Image 6">
            <a:extLst>
              <a:ext uri="{FF2B5EF4-FFF2-40B4-BE49-F238E27FC236}">
                <a16:creationId xmlns:a16="http://schemas.microsoft.com/office/drawing/2014/main" id="{17C80931-7682-488D-B4BC-FACED3D9CDC9}"/>
              </a:ext>
            </a:extLst>
          </p:cNvPr>
          <p:cNvPicPr>
            <a:picLocks noChangeAspect="1"/>
          </p:cNvPicPr>
          <p:nvPr/>
        </p:nvPicPr>
        <p:blipFill>
          <a:blip r:embed="rId3"/>
          <a:stretch>
            <a:fillRect/>
          </a:stretch>
        </p:blipFill>
        <p:spPr>
          <a:xfrm>
            <a:off x="294381" y="2769592"/>
            <a:ext cx="5507593" cy="1508633"/>
          </a:xfrm>
          <a:prstGeom prst="rect">
            <a:avLst/>
          </a:prstGeom>
        </p:spPr>
      </p:pic>
      <p:sp>
        <p:nvSpPr>
          <p:cNvPr id="9" name="Google Shape;257;p41"/>
          <p:cNvSpPr txBox="1">
            <a:spLocks noGrp="1"/>
          </p:cNvSpPr>
          <p:nvPr>
            <p:ph type="ctrTitle"/>
          </p:nvPr>
        </p:nvSpPr>
        <p:spPr>
          <a:xfrm>
            <a:off x="1627966" y="3484"/>
            <a:ext cx="6071233" cy="946200"/>
          </a:xfrm>
          <a:prstGeom prst="rect">
            <a:avLst/>
          </a:prstGeom>
        </p:spPr>
        <p:txBody>
          <a:bodyPr spcFirstLastPara="1" wrap="square" lIns="91425" tIns="91425" rIns="91425" bIns="91425" anchor="t" anchorCtr="0">
            <a:noAutofit/>
          </a:bodyPr>
          <a:lstStyle/>
          <a:p>
            <a:r>
              <a:rPr lang="en" dirty="0"/>
              <a:t>Statistique Descriptif - </a:t>
            </a:r>
            <a:r>
              <a:rPr lang="en" dirty="0">
                <a:solidFill>
                  <a:srgbClr val="0070C0"/>
                </a:solidFill>
              </a:rPr>
              <a:t>Taux Accident</a:t>
            </a:r>
            <a:endParaRPr dirty="0">
              <a:solidFill>
                <a:srgbClr val="0070C0"/>
              </a:solidFill>
            </a:endParaRPr>
          </a:p>
        </p:txBody>
      </p:sp>
      <p:sp>
        <p:nvSpPr>
          <p:cNvPr id="23" name="Google Shape;685;p57">
            <a:extLst>
              <a:ext uri="{FF2B5EF4-FFF2-40B4-BE49-F238E27FC236}">
                <a16:creationId xmlns:a16="http://schemas.microsoft.com/office/drawing/2014/main" id="{F1FD09B1-FC30-4D10-82D5-B8974FDFE531}"/>
              </a:ext>
            </a:extLst>
          </p:cNvPr>
          <p:cNvSpPr txBox="1">
            <a:spLocks/>
          </p:cNvSpPr>
          <p:nvPr/>
        </p:nvSpPr>
        <p:spPr>
          <a:xfrm>
            <a:off x="0" y="608560"/>
            <a:ext cx="7699200" cy="58016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300"/>
              </a:spcBef>
              <a:spcAft>
                <a:spcPts val="0"/>
              </a:spcAft>
              <a:buClr>
                <a:srgbClr val="434343"/>
              </a:buClr>
              <a:buSzPts val="1200"/>
              <a:buFont typeface="Roboto Condensed Light"/>
              <a:buNone/>
              <a:defRPr sz="1200" b="0" i="0" u="none" strike="noStrike" cap="none">
                <a:solidFill>
                  <a:schemeClr val="hlink"/>
                </a:solidFill>
                <a:latin typeface="Roboto Condensed Light"/>
                <a:ea typeface="Roboto Condensed Light"/>
                <a:cs typeface="Roboto Condensed Light"/>
                <a:sym typeface="Roboto Condensed Light"/>
              </a:defRPr>
            </a:lvl1pPr>
            <a:lvl2pPr marL="914400" marR="0" lvl="1" indent="-304800" algn="l" rtl="0">
              <a:lnSpc>
                <a:spcPct val="115000"/>
              </a:lnSpc>
              <a:spcBef>
                <a:spcPts val="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2pPr>
            <a:lvl3pPr marL="1371600" marR="0" lvl="2"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3pPr>
            <a:lvl4pPr marL="1828800" marR="0" lvl="3"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4pPr>
            <a:lvl5pPr marL="2286000" marR="0" lvl="4"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5pPr>
            <a:lvl6pPr marL="2743200" marR="0" lvl="5"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6pPr>
            <a:lvl7pPr marL="3200400" marR="0" lvl="6"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7pPr>
            <a:lvl8pPr marL="3657600" marR="0" lvl="7"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8pPr>
            <a:lvl9pPr marL="4114800" marR="0" lvl="8" indent="-304800" algn="l" rtl="0">
              <a:lnSpc>
                <a:spcPct val="115000"/>
              </a:lnSpc>
              <a:spcBef>
                <a:spcPts val="1600"/>
              </a:spcBef>
              <a:spcAft>
                <a:spcPts val="160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9pPr>
          </a:lstStyle>
          <a:p>
            <a:pPr>
              <a:buFont typeface="Arial" panose="020B0604020202020204" pitchFamily="34" charset="0"/>
              <a:buChar char="•"/>
            </a:pPr>
            <a:r>
              <a:rPr lang="fr-FR" sz="1400" b="1" dirty="0">
                <a:solidFill>
                  <a:srgbClr val="434343"/>
                </a:solidFill>
                <a:latin typeface="Exo 2"/>
                <a:ea typeface="Exo 2"/>
                <a:cs typeface="Exo 2"/>
              </a:rPr>
              <a:t>Exploration sur la </a:t>
            </a:r>
            <a:r>
              <a:rPr lang="fr-FR" sz="1400" b="1" dirty="0">
                <a:solidFill>
                  <a:srgbClr val="0070C0"/>
                </a:solidFill>
                <a:latin typeface="Exo 2"/>
                <a:ea typeface="Exo 2"/>
                <a:cs typeface="Exo 2"/>
              </a:rPr>
              <a:t>classe </a:t>
            </a:r>
            <a:r>
              <a:rPr lang="fr-FR" sz="1400" b="1" dirty="0" err="1">
                <a:solidFill>
                  <a:srgbClr val="0070C0"/>
                </a:solidFill>
                <a:latin typeface="Exo 2"/>
                <a:ea typeface="Exo 2"/>
                <a:cs typeface="Exo 2"/>
              </a:rPr>
              <a:t>d’age</a:t>
            </a:r>
            <a:r>
              <a:rPr lang="fr-FR" sz="1400" b="1" dirty="0">
                <a:solidFill>
                  <a:srgbClr val="434343"/>
                </a:solidFill>
                <a:latin typeface="Exo 2"/>
                <a:ea typeface="Exo 2"/>
                <a:cs typeface="Exo 2"/>
              </a:rPr>
              <a:t>: </a:t>
            </a:r>
          </a:p>
        </p:txBody>
      </p:sp>
      <p:sp>
        <p:nvSpPr>
          <p:cNvPr id="35" name="Google Shape;685;p57">
            <a:extLst>
              <a:ext uri="{FF2B5EF4-FFF2-40B4-BE49-F238E27FC236}">
                <a16:creationId xmlns:a16="http://schemas.microsoft.com/office/drawing/2014/main" id="{6127FB31-868A-4DD8-8E42-47A66184EE82}"/>
              </a:ext>
            </a:extLst>
          </p:cNvPr>
          <p:cNvSpPr txBox="1">
            <a:spLocks/>
          </p:cNvSpPr>
          <p:nvPr/>
        </p:nvSpPr>
        <p:spPr>
          <a:xfrm>
            <a:off x="-401806" y="1039428"/>
            <a:ext cx="5271999" cy="58016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300"/>
              </a:spcBef>
              <a:spcAft>
                <a:spcPts val="0"/>
              </a:spcAft>
              <a:buClr>
                <a:srgbClr val="434343"/>
              </a:buClr>
              <a:buSzPts val="1200"/>
              <a:buFont typeface="Roboto Condensed Light"/>
              <a:buNone/>
              <a:defRPr sz="1200" b="0" i="0" u="none" strike="noStrike" cap="none">
                <a:solidFill>
                  <a:schemeClr val="hlink"/>
                </a:solidFill>
                <a:latin typeface="Roboto Condensed Light"/>
                <a:ea typeface="Roboto Condensed Light"/>
                <a:cs typeface="Roboto Condensed Light"/>
                <a:sym typeface="Roboto Condensed Light"/>
              </a:defRPr>
            </a:lvl1pPr>
            <a:lvl2pPr marL="914400" marR="0" lvl="1" indent="-304800" algn="l" rtl="0">
              <a:lnSpc>
                <a:spcPct val="115000"/>
              </a:lnSpc>
              <a:spcBef>
                <a:spcPts val="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2pPr>
            <a:lvl3pPr marL="1371600" marR="0" lvl="2"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3pPr>
            <a:lvl4pPr marL="1828800" marR="0" lvl="3"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4pPr>
            <a:lvl5pPr marL="2286000" marR="0" lvl="4"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5pPr>
            <a:lvl6pPr marL="2743200" marR="0" lvl="5"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6pPr>
            <a:lvl7pPr marL="3200400" marR="0" lvl="6"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7pPr>
            <a:lvl8pPr marL="3657600" marR="0" lvl="7"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8pPr>
            <a:lvl9pPr marL="4114800" marR="0" lvl="8" indent="-304800" algn="l" rtl="0">
              <a:lnSpc>
                <a:spcPct val="115000"/>
              </a:lnSpc>
              <a:spcBef>
                <a:spcPts val="1600"/>
              </a:spcBef>
              <a:spcAft>
                <a:spcPts val="160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9pPr>
          </a:lstStyle>
          <a:p>
            <a:pPr lvl="1">
              <a:buFont typeface="Arial" panose="020B0604020202020204" pitchFamily="34" charset="0"/>
              <a:buChar char="•"/>
            </a:pPr>
            <a:r>
              <a:rPr lang="fr-FR" sz="1400" dirty="0">
                <a:latin typeface="Exo 2"/>
                <a:ea typeface="Exo 2"/>
                <a:cs typeface="Exo 2"/>
              </a:rPr>
              <a:t>Il existe un taux d’accident significativement différent en fonction de la classe d'âge.</a:t>
            </a:r>
          </a:p>
          <a:p>
            <a:pPr lvl="1">
              <a:buFont typeface="Arial" panose="020B0604020202020204" pitchFamily="34" charset="0"/>
              <a:buChar char="•"/>
            </a:pPr>
            <a:endParaRPr lang="fr-FR" sz="1400" dirty="0">
              <a:latin typeface="Exo 2"/>
              <a:ea typeface="Exo 2"/>
              <a:cs typeface="Exo 2"/>
            </a:endParaRPr>
          </a:p>
          <a:p>
            <a:pPr lvl="1">
              <a:buFont typeface="Arial" panose="020B0604020202020204" pitchFamily="34" charset="0"/>
              <a:buChar char="•"/>
            </a:pPr>
            <a:r>
              <a:rPr lang="fr-FR" sz="1400" dirty="0">
                <a:latin typeface="Exo 2"/>
                <a:ea typeface="Exo 2"/>
                <a:cs typeface="Exo 2"/>
              </a:rPr>
              <a:t>La partie expérience &amp; comportement semble</a:t>
            </a:r>
          </a:p>
          <a:p>
            <a:pPr marL="609600" lvl="1" indent="0"/>
            <a:r>
              <a:rPr lang="fr-FR" sz="1400" dirty="0">
                <a:latin typeface="Exo 2"/>
                <a:ea typeface="Exo 2"/>
                <a:cs typeface="Exo 2"/>
              </a:rPr>
              <a:t>	influer. </a:t>
            </a:r>
          </a:p>
          <a:p>
            <a:pPr marL="609600" lvl="1" indent="0"/>
            <a:r>
              <a:rPr lang="fr-FR" sz="1400" dirty="0">
                <a:latin typeface="Exo 2"/>
                <a:ea typeface="Exo 2"/>
                <a:cs typeface="Exo 2"/>
              </a:rPr>
              <a:t>	intéressant :  la classe </a:t>
            </a:r>
            <a:r>
              <a:rPr lang="fr-FR" sz="1400" dirty="0" err="1">
                <a:latin typeface="Exo 2"/>
                <a:ea typeface="Exo 2"/>
                <a:cs typeface="Exo 2"/>
              </a:rPr>
              <a:t>d’age</a:t>
            </a:r>
            <a:r>
              <a:rPr lang="fr-FR" sz="1400" dirty="0">
                <a:latin typeface="Exo 2"/>
                <a:ea typeface="Exo 2"/>
                <a:cs typeface="Exo 2"/>
              </a:rPr>
              <a:t> [40ans-50ans ] </a:t>
            </a:r>
          </a:p>
          <a:p>
            <a:pPr marL="609600" lvl="1" indent="0"/>
            <a:r>
              <a:rPr lang="fr-FR" sz="1400" dirty="0">
                <a:latin typeface="Exo 2"/>
                <a:ea typeface="Exo 2"/>
                <a:cs typeface="Exo 2"/>
              </a:rPr>
              <a:t>	</a:t>
            </a:r>
          </a:p>
        </p:txBody>
      </p:sp>
      <p:pic>
        <p:nvPicPr>
          <p:cNvPr id="3" name="Image 2">
            <a:extLst>
              <a:ext uri="{FF2B5EF4-FFF2-40B4-BE49-F238E27FC236}">
                <a16:creationId xmlns:a16="http://schemas.microsoft.com/office/drawing/2014/main" id="{48EFCA43-A3F0-44F6-B394-2DCA12532913}"/>
              </a:ext>
            </a:extLst>
          </p:cNvPr>
          <p:cNvPicPr>
            <a:picLocks noChangeAspect="1"/>
          </p:cNvPicPr>
          <p:nvPr/>
        </p:nvPicPr>
        <p:blipFill>
          <a:blip r:embed="rId4"/>
          <a:stretch>
            <a:fillRect/>
          </a:stretch>
        </p:blipFill>
        <p:spPr>
          <a:xfrm>
            <a:off x="4468387" y="749346"/>
            <a:ext cx="4675613" cy="2885521"/>
          </a:xfrm>
          <a:prstGeom prst="rect">
            <a:avLst/>
          </a:prstGeom>
        </p:spPr>
      </p:pic>
      <p:pic>
        <p:nvPicPr>
          <p:cNvPr id="8" name="Image 7">
            <a:extLst>
              <a:ext uri="{FF2B5EF4-FFF2-40B4-BE49-F238E27FC236}">
                <a16:creationId xmlns:a16="http://schemas.microsoft.com/office/drawing/2014/main" id="{97241919-6CA7-4B5C-800D-2D1D96C422E2}"/>
              </a:ext>
            </a:extLst>
          </p:cNvPr>
          <p:cNvPicPr>
            <a:picLocks noChangeAspect="1"/>
          </p:cNvPicPr>
          <p:nvPr/>
        </p:nvPicPr>
        <p:blipFill>
          <a:blip r:embed="rId5"/>
          <a:stretch>
            <a:fillRect/>
          </a:stretch>
        </p:blipFill>
        <p:spPr>
          <a:xfrm>
            <a:off x="5153220" y="4019904"/>
            <a:ext cx="3990780" cy="1120112"/>
          </a:xfrm>
          <a:prstGeom prst="rect">
            <a:avLst/>
          </a:prstGeom>
        </p:spPr>
      </p:pic>
      <p:sp>
        <p:nvSpPr>
          <p:cNvPr id="14" name="Google Shape;685;p57">
            <a:extLst>
              <a:ext uri="{FF2B5EF4-FFF2-40B4-BE49-F238E27FC236}">
                <a16:creationId xmlns:a16="http://schemas.microsoft.com/office/drawing/2014/main" id="{CECEA641-E4A8-48CB-8B55-2AC7769093F9}"/>
              </a:ext>
            </a:extLst>
          </p:cNvPr>
          <p:cNvSpPr txBox="1">
            <a:spLocks/>
          </p:cNvSpPr>
          <p:nvPr/>
        </p:nvSpPr>
        <p:spPr>
          <a:xfrm>
            <a:off x="141181" y="4398529"/>
            <a:ext cx="7699200" cy="58016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300"/>
              </a:spcBef>
              <a:spcAft>
                <a:spcPts val="0"/>
              </a:spcAft>
              <a:buClr>
                <a:srgbClr val="434343"/>
              </a:buClr>
              <a:buSzPts val="1200"/>
              <a:buFont typeface="Roboto Condensed Light"/>
              <a:buNone/>
              <a:defRPr sz="1200" b="0" i="0" u="none" strike="noStrike" cap="none">
                <a:solidFill>
                  <a:schemeClr val="hlink"/>
                </a:solidFill>
                <a:latin typeface="Roboto Condensed Light"/>
                <a:ea typeface="Roboto Condensed Light"/>
                <a:cs typeface="Roboto Condensed Light"/>
                <a:sym typeface="Roboto Condensed Light"/>
              </a:defRPr>
            </a:lvl1pPr>
            <a:lvl2pPr marL="914400" marR="0" lvl="1" indent="-304800" algn="l" rtl="0">
              <a:lnSpc>
                <a:spcPct val="115000"/>
              </a:lnSpc>
              <a:spcBef>
                <a:spcPts val="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2pPr>
            <a:lvl3pPr marL="1371600" marR="0" lvl="2"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3pPr>
            <a:lvl4pPr marL="1828800" marR="0" lvl="3"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4pPr>
            <a:lvl5pPr marL="2286000" marR="0" lvl="4"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5pPr>
            <a:lvl6pPr marL="2743200" marR="0" lvl="5"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6pPr>
            <a:lvl7pPr marL="3200400" marR="0" lvl="6"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7pPr>
            <a:lvl8pPr marL="3657600" marR="0" lvl="7"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8pPr>
            <a:lvl9pPr marL="4114800" marR="0" lvl="8" indent="-304800" algn="l" rtl="0">
              <a:lnSpc>
                <a:spcPct val="115000"/>
              </a:lnSpc>
              <a:spcBef>
                <a:spcPts val="1600"/>
              </a:spcBef>
              <a:spcAft>
                <a:spcPts val="160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9pPr>
          </a:lstStyle>
          <a:p>
            <a:pPr>
              <a:buFont typeface="Arial" panose="020B0604020202020204" pitchFamily="34" charset="0"/>
              <a:buChar char="•"/>
            </a:pPr>
            <a:r>
              <a:rPr lang="fr-FR" sz="1400" b="1" dirty="0">
                <a:solidFill>
                  <a:srgbClr val="434343"/>
                </a:solidFill>
                <a:latin typeface="Exo 2"/>
                <a:ea typeface="Exo 2"/>
                <a:cs typeface="Exo 2"/>
              </a:rPr>
              <a:t>Exploration sur </a:t>
            </a:r>
            <a:r>
              <a:rPr lang="fr-FR" sz="1400" b="1" dirty="0">
                <a:solidFill>
                  <a:srgbClr val="0070C0"/>
                </a:solidFill>
                <a:latin typeface="Exo 2"/>
                <a:ea typeface="Exo 2"/>
                <a:cs typeface="Exo 2"/>
              </a:rPr>
              <a:t>le Sexe </a:t>
            </a:r>
            <a:r>
              <a:rPr lang="fr-FR" sz="1400" b="1" dirty="0">
                <a:solidFill>
                  <a:srgbClr val="434343"/>
                </a:solidFill>
                <a:latin typeface="Exo 2"/>
                <a:ea typeface="Exo 2"/>
                <a:cs typeface="Exo 2"/>
              </a:rPr>
              <a:t>: </a:t>
            </a:r>
          </a:p>
          <a:p>
            <a:pPr>
              <a:buFont typeface="Arial" panose="020B0604020202020204" pitchFamily="34" charset="0"/>
              <a:buChar char="•"/>
            </a:pPr>
            <a:r>
              <a:rPr lang="fr-FR" sz="1400" dirty="0">
                <a:solidFill>
                  <a:srgbClr val="434343"/>
                </a:solidFill>
                <a:latin typeface="Exo 2"/>
                <a:ea typeface="Exo 2"/>
                <a:cs typeface="Exo 2"/>
              </a:rPr>
              <a:t>Différence significative entre Femmes &amp; Hommes</a:t>
            </a:r>
          </a:p>
        </p:txBody>
      </p:sp>
    </p:spTree>
    <p:extLst>
      <p:ext uri="{BB962C8B-B14F-4D97-AF65-F5344CB8AC3E}">
        <p14:creationId xmlns:p14="http://schemas.microsoft.com/office/powerpoint/2010/main" val="22252141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9" name="Google Shape;257;p41"/>
          <p:cNvSpPr txBox="1">
            <a:spLocks noGrp="1"/>
          </p:cNvSpPr>
          <p:nvPr>
            <p:ph type="ctrTitle"/>
          </p:nvPr>
        </p:nvSpPr>
        <p:spPr>
          <a:xfrm>
            <a:off x="1070810" y="3484"/>
            <a:ext cx="6628389" cy="946200"/>
          </a:xfrm>
          <a:prstGeom prst="rect">
            <a:avLst/>
          </a:prstGeom>
        </p:spPr>
        <p:txBody>
          <a:bodyPr spcFirstLastPara="1" wrap="square" lIns="91425" tIns="91425" rIns="91425" bIns="91425" anchor="t" anchorCtr="0">
            <a:noAutofit/>
          </a:bodyPr>
          <a:lstStyle/>
          <a:p>
            <a:r>
              <a:rPr lang="en" dirty="0"/>
              <a:t>Statistique Descriptif – </a:t>
            </a:r>
            <a:r>
              <a:rPr lang="en" dirty="0">
                <a:solidFill>
                  <a:srgbClr val="0070C0"/>
                </a:solidFill>
              </a:rPr>
              <a:t>Gravité Moyenne</a:t>
            </a:r>
            <a:endParaRPr dirty="0">
              <a:solidFill>
                <a:srgbClr val="0070C0"/>
              </a:solidFill>
            </a:endParaRPr>
          </a:p>
        </p:txBody>
      </p:sp>
      <p:sp>
        <p:nvSpPr>
          <p:cNvPr id="23" name="Google Shape;685;p57">
            <a:extLst>
              <a:ext uri="{FF2B5EF4-FFF2-40B4-BE49-F238E27FC236}">
                <a16:creationId xmlns:a16="http://schemas.microsoft.com/office/drawing/2014/main" id="{F1FD09B1-FC30-4D10-82D5-B8974FDFE531}"/>
              </a:ext>
            </a:extLst>
          </p:cNvPr>
          <p:cNvSpPr txBox="1">
            <a:spLocks/>
          </p:cNvSpPr>
          <p:nvPr/>
        </p:nvSpPr>
        <p:spPr>
          <a:xfrm>
            <a:off x="125842" y="631781"/>
            <a:ext cx="5228211" cy="58016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300"/>
              </a:spcBef>
              <a:spcAft>
                <a:spcPts val="0"/>
              </a:spcAft>
              <a:buClr>
                <a:srgbClr val="434343"/>
              </a:buClr>
              <a:buSzPts val="1200"/>
              <a:buFont typeface="Roboto Condensed Light"/>
              <a:buNone/>
              <a:defRPr sz="1200" b="0" i="0" u="none" strike="noStrike" cap="none">
                <a:solidFill>
                  <a:schemeClr val="hlink"/>
                </a:solidFill>
                <a:latin typeface="Roboto Condensed Light"/>
                <a:ea typeface="Roboto Condensed Light"/>
                <a:cs typeface="Roboto Condensed Light"/>
                <a:sym typeface="Roboto Condensed Light"/>
              </a:defRPr>
            </a:lvl1pPr>
            <a:lvl2pPr marL="914400" marR="0" lvl="1" indent="-304800" algn="l" rtl="0">
              <a:lnSpc>
                <a:spcPct val="115000"/>
              </a:lnSpc>
              <a:spcBef>
                <a:spcPts val="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2pPr>
            <a:lvl3pPr marL="1371600" marR="0" lvl="2"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3pPr>
            <a:lvl4pPr marL="1828800" marR="0" lvl="3"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4pPr>
            <a:lvl5pPr marL="2286000" marR="0" lvl="4"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5pPr>
            <a:lvl6pPr marL="2743200" marR="0" lvl="5"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6pPr>
            <a:lvl7pPr marL="3200400" marR="0" lvl="6"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7pPr>
            <a:lvl8pPr marL="3657600" marR="0" lvl="7"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8pPr>
            <a:lvl9pPr marL="4114800" marR="0" lvl="8" indent="-304800" algn="l" rtl="0">
              <a:lnSpc>
                <a:spcPct val="115000"/>
              </a:lnSpc>
              <a:spcBef>
                <a:spcPts val="1600"/>
              </a:spcBef>
              <a:spcAft>
                <a:spcPts val="160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9pPr>
          </a:lstStyle>
          <a:p>
            <a:pPr>
              <a:buFont typeface="Arial" panose="020B0604020202020204" pitchFamily="34" charset="0"/>
              <a:buChar char="•"/>
            </a:pPr>
            <a:r>
              <a:rPr lang="fr-FR" sz="1400" b="1" dirty="0">
                <a:solidFill>
                  <a:srgbClr val="434343"/>
                </a:solidFill>
                <a:latin typeface="Exo 2"/>
                <a:ea typeface="Exo 2"/>
                <a:cs typeface="Exo 2"/>
              </a:rPr>
              <a:t>Approches d’exploratoires retenues par l ’équipe :</a:t>
            </a:r>
          </a:p>
          <a:p>
            <a:pPr>
              <a:buFont typeface="Arial" panose="020B0604020202020204" pitchFamily="34" charset="0"/>
              <a:buChar char="•"/>
            </a:pPr>
            <a:endParaRPr lang="fr-FR" sz="1400" b="1" dirty="0">
              <a:solidFill>
                <a:srgbClr val="434343"/>
              </a:solidFill>
              <a:latin typeface="Exo 2"/>
              <a:ea typeface="Exo 2"/>
              <a:cs typeface="Exo 2"/>
            </a:endParaRPr>
          </a:p>
          <a:p>
            <a:pPr lvl="1">
              <a:buFont typeface="Arial" panose="020B0604020202020204" pitchFamily="34" charset="0"/>
              <a:buChar char="•"/>
            </a:pPr>
            <a:r>
              <a:rPr lang="fr-FR" sz="1400" b="1" dirty="0">
                <a:solidFill>
                  <a:srgbClr val="0070C0"/>
                </a:solidFill>
                <a:latin typeface="Exo 2"/>
                <a:ea typeface="Exo 2"/>
                <a:cs typeface="Exo 2"/>
              </a:rPr>
              <a:t>Une dimension Spatial </a:t>
            </a:r>
          </a:p>
        </p:txBody>
      </p:sp>
      <p:pic>
        <p:nvPicPr>
          <p:cNvPr id="5" name="Image 4">
            <a:extLst>
              <a:ext uri="{FF2B5EF4-FFF2-40B4-BE49-F238E27FC236}">
                <a16:creationId xmlns:a16="http://schemas.microsoft.com/office/drawing/2014/main" id="{C490C5DB-31E5-449F-933C-0EA2FB4EB7F8}"/>
              </a:ext>
            </a:extLst>
          </p:cNvPr>
          <p:cNvPicPr>
            <a:picLocks noChangeAspect="1"/>
          </p:cNvPicPr>
          <p:nvPr/>
        </p:nvPicPr>
        <p:blipFill>
          <a:blip r:embed="rId3"/>
          <a:stretch>
            <a:fillRect/>
          </a:stretch>
        </p:blipFill>
        <p:spPr>
          <a:xfrm>
            <a:off x="7699199" y="37097"/>
            <a:ext cx="1390650" cy="2534653"/>
          </a:xfrm>
          <a:prstGeom prst="rect">
            <a:avLst/>
          </a:prstGeom>
        </p:spPr>
      </p:pic>
      <p:pic>
        <p:nvPicPr>
          <p:cNvPr id="7" name="Image 6">
            <a:extLst>
              <a:ext uri="{FF2B5EF4-FFF2-40B4-BE49-F238E27FC236}">
                <a16:creationId xmlns:a16="http://schemas.microsoft.com/office/drawing/2014/main" id="{C5B1E00C-A05B-4E56-AA98-40DA27197129}"/>
              </a:ext>
            </a:extLst>
          </p:cNvPr>
          <p:cNvPicPr>
            <a:picLocks noChangeAspect="1"/>
          </p:cNvPicPr>
          <p:nvPr/>
        </p:nvPicPr>
        <p:blipFill>
          <a:blip r:embed="rId4"/>
          <a:stretch>
            <a:fillRect/>
          </a:stretch>
        </p:blipFill>
        <p:spPr>
          <a:xfrm>
            <a:off x="189233" y="2038842"/>
            <a:ext cx="3998424" cy="1047750"/>
          </a:xfrm>
          <a:prstGeom prst="rect">
            <a:avLst/>
          </a:prstGeom>
        </p:spPr>
      </p:pic>
      <p:sp>
        <p:nvSpPr>
          <p:cNvPr id="8" name="Rectangle 7">
            <a:extLst>
              <a:ext uri="{FF2B5EF4-FFF2-40B4-BE49-F238E27FC236}">
                <a16:creationId xmlns:a16="http://schemas.microsoft.com/office/drawing/2014/main" id="{D8A0E0EB-272F-4F8C-8C82-E9C5A8864394}"/>
              </a:ext>
            </a:extLst>
          </p:cNvPr>
          <p:cNvSpPr/>
          <p:nvPr/>
        </p:nvSpPr>
        <p:spPr>
          <a:xfrm>
            <a:off x="503154" y="1444981"/>
            <a:ext cx="4572000" cy="523220"/>
          </a:xfrm>
          <a:prstGeom prst="rect">
            <a:avLst/>
          </a:prstGeom>
        </p:spPr>
        <p:txBody>
          <a:bodyPr>
            <a:spAutoFit/>
          </a:bodyPr>
          <a:lstStyle/>
          <a:p>
            <a:pPr lvl="1">
              <a:buFont typeface="Arial" panose="020B0604020202020204" pitchFamily="34" charset="0"/>
              <a:buChar char="•"/>
            </a:pPr>
            <a:r>
              <a:rPr lang="fr-FR" dirty="0">
                <a:latin typeface="Exo 2"/>
                <a:ea typeface="Exo 2"/>
                <a:cs typeface="Exo 2"/>
              </a:rPr>
              <a:t>La gravité moyenne est statistiquement différente </a:t>
            </a:r>
          </a:p>
          <a:p>
            <a:pPr lvl="1"/>
            <a:r>
              <a:rPr lang="fr-FR" dirty="0">
                <a:latin typeface="Exo 2"/>
                <a:ea typeface="Exo 2"/>
                <a:cs typeface="Exo 2"/>
              </a:rPr>
              <a:t>En fonction des départements.</a:t>
            </a:r>
          </a:p>
        </p:txBody>
      </p:sp>
      <p:pic>
        <p:nvPicPr>
          <p:cNvPr id="15" name="Image 14">
            <a:extLst>
              <a:ext uri="{FF2B5EF4-FFF2-40B4-BE49-F238E27FC236}">
                <a16:creationId xmlns:a16="http://schemas.microsoft.com/office/drawing/2014/main" id="{58BE7977-7823-4903-B773-01AA308B0558}"/>
              </a:ext>
            </a:extLst>
          </p:cNvPr>
          <p:cNvPicPr>
            <a:picLocks noChangeAspect="1"/>
          </p:cNvPicPr>
          <p:nvPr/>
        </p:nvPicPr>
        <p:blipFill>
          <a:blip r:embed="rId5"/>
          <a:stretch>
            <a:fillRect/>
          </a:stretch>
        </p:blipFill>
        <p:spPr>
          <a:xfrm>
            <a:off x="4740442" y="2804785"/>
            <a:ext cx="4214325" cy="2249063"/>
          </a:xfrm>
          <a:prstGeom prst="rect">
            <a:avLst/>
          </a:prstGeom>
        </p:spPr>
      </p:pic>
      <p:sp>
        <p:nvSpPr>
          <p:cNvPr id="16" name="Google Shape;685;p57">
            <a:extLst>
              <a:ext uri="{FF2B5EF4-FFF2-40B4-BE49-F238E27FC236}">
                <a16:creationId xmlns:a16="http://schemas.microsoft.com/office/drawing/2014/main" id="{764E837F-A4B6-4F4B-B114-39CA226C0490}"/>
              </a:ext>
            </a:extLst>
          </p:cNvPr>
          <p:cNvSpPr txBox="1">
            <a:spLocks/>
          </p:cNvSpPr>
          <p:nvPr/>
        </p:nvSpPr>
        <p:spPr>
          <a:xfrm>
            <a:off x="-156412" y="3323024"/>
            <a:ext cx="7699200" cy="58016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300"/>
              </a:spcBef>
              <a:spcAft>
                <a:spcPts val="0"/>
              </a:spcAft>
              <a:buClr>
                <a:srgbClr val="434343"/>
              </a:buClr>
              <a:buSzPts val="1200"/>
              <a:buFont typeface="Roboto Condensed Light"/>
              <a:buNone/>
              <a:defRPr sz="1200" b="0" i="0" u="none" strike="noStrike" cap="none">
                <a:solidFill>
                  <a:schemeClr val="hlink"/>
                </a:solidFill>
                <a:latin typeface="Roboto Condensed Light"/>
                <a:ea typeface="Roboto Condensed Light"/>
                <a:cs typeface="Roboto Condensed Light"/>
                <a:sym typeface="Roboto Condensed Light"/>
              </a:defRPr>
            </a:lvl1pPr>
            <a:lvl2pPr marL="914400" marR="0" lvl="1" indent="-304800" algn="l" rtl="0">
              <a:lnSpc>
                <a:spcPct val="115000"/>
              </a:lnSpc>
              <a:spcBef>
                <a:spcPts val="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2pPr>
            <a:lvl3pPr marL="1371600" marR="0" lvl="2"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3pPr>
            <a:lvl4pPr marL="1828800" marR="0" lvl="3"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4pPr>
            <a:lvl5pPr marL="2286000" marR="0" lvl="4"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5pPr>
            <a:lvl6pPr marL="2743200" marR="0" lvl="5"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6pPr>
            <a:lvl7pPr marL="3200400" marR="0" lvl="6"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7pPr>
            <a:lvl8pPr marL="3657600" marR="0" lvl="7"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8pPr>
            <a:lvl9pPr marL="4114800" marR="0" lvl="8" indent="-304800" algn="l" rtl="0">
              <a:lnSpc>
                <a:spcPct val="115000"/>
              </a:lnSpc>
              <a:spcBef>
                <a:spcPts val="1600"/>
              </a:spcBef>
              <a:spcAft>
                <a:spcPts val="160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9pPr>
          </a:lstStyle>
          <a:p>
            <a:pPr>
              <a:buFont typeface="Arial" panose="020B0604020202020204" pitchFamily="34" charset="0"/>
              <a:buChar char="•"/>
            </a:pPr>
            <a:r>
              <a:rPr lang="fr-FR" sz="1400" b="1" dirty="0">
                <a:solidFill>
                  <a:srgbClr val="434343"/>
                </a:solidFill>
                <a:latin typeface="Exo 2"/>
                <a:ea typeface="Exo 2"/>
                <a:cs typeface="Exo 2"/>
              </a:rPr>
              <a:t>Gravité moyenne par classe d’Age</a:t>
            </a:r>
          </a:p>
        </p:txBody>
      </p:sp>
    </p:spTree>
    <p:extLst>
      <p:ext uri="{BB962C8B-B14F-4D97-AF65-F5344CB8AC3E}">
        <p14:creationId xmlns:p14="http://schemas.microsoft.com/office/powerpoint/2010/main" val="8424111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36">
            <a:hlinkClick r:id="rId3" action="ppaction://hlinksldjump"/>
          </p:cNvPr>
          <p:cNvSpPr/>
          <p:nvPr/>
        </p:nvSpPr>
        <p:spPr>
          <a:xfrm>
            <a:off x="7991475" y="463300"/>
            <a:ext cx="620100" cy="617400"/>
          </a:xfrm>
          <a:prstGeom prst="snip2DiagRect">
            <a:avLst>
              <a:gd name="adj1" fmla="val 0"/>
              <a:gd name="adj2" fmla="val 16667"/>
            </a:avLst>
          </a:prstGeom>
          <a:solidFill>
            <a:schemeClr val="accent1"/>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36"/>
          <p:cNvSpPr txBox="1">
            <a:spLocks noGrp="1"/>
          </p:cNvSpPr>
          <p:nvPr>
            <p:ph type="ctrTitle"/>
          </p:nvPr>
        </p:nvSpPr>
        <p:spPr>
          <a:xfrm flipH="1">
            <a:off x="1147575" y="3593150"/>
            <a:ext cx="5005500" cy="1022100"/>
          </a:xfrm>
          <a:prstGeom prst="rect">
            <a:avLst/>
          </a:prstGeom>
        </p:spPr>
        <p:txBody>
          <a:bodyPr spcFirstLastPara="1" wrap="square" lIns="91425" tIns="91425" rIns="91425" bIns="91425" anchor="ctr" anchorCtr="0">
            <a:noAutofit/>
          </a:bodyPr>
          <a:lstStyle/>
          <a:p>
            <a:r>
              <a:rPr lang="fr-FR" dirty="0" err="1"/>
              <a:t>Feature</a:t>
            </a:r>
            <a:r>
              <a:rPr lang="fr-FR" dirty="0"/>
              <a:t> engineering &amp;</a:t>
            </a:r>
            <a:br>
              <a:rPr lang="fr-FR" dirty="0"/>
            </a:br>
            <a:r>
              <a:rPr lang="fr-FR" dirty="0"/>
              <a:t>Modélisation</a:t>
            </a:r>
            <a:br>
              <a:rPr lang="fr-FR" dirty="0"/>
            </a:br>
            <a:endParaRPr dirty="0"/>
          </a:p>
        </p:txBody>
      </p:sp>
      <p:sp>
        <p:nvSpPr>
          <p:cNvPr id="192" name="Google Shape;192;p36"/>
          <p:cNvSpPr txBox="1">
            <a:spLocks noGrp="1"/>
          </p:cNvSpPr>
          <p:nvPr>
            <p:ph type="title" idx="2"/>
          </p:nvPr>
        </p:nvSpPr>
        <p:spPr>
          <a:xfrm flipH="1">
            <a:off x="1147579" y="2323850"/>
            <a:ext cx="2979300" cy="75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04</a:t>
            </a:r>
            <a:endParaRPr dirty="0"/>
          </a:p>
        </p:txBody>
      </p:sp>
      <p:grpSp>
        <p:nvGrpSpPr>
          <p:cNvPr id="195" name="Google Shape;195;p36"/>
          <p:cNvGrpSpPr/>
          <p:nvPr/>
        </p:nvGrpSpPr>
        <p:grpSpPr>
          <a:xfrm>
            <a:off x="8089940" y="561326"/>
            <a:ext cx="423413" cy="421569"/>
            <a:chOff x="7703675" y="2541175"/>
            <a:chExt cx="499425" cy="497250"/>
          </a:xfrm>
        </p:grpSpPr>
        <p:sp>
          <p:nvSpPr>
            <p:cNvPr id="196" name="Google Shape;196;p36"/>
            <p:cNvSpPr/>
            <p:nvPr/>
          </p:nvSpPr>
          <p:spPr>
            <a:xfrm>
              <a:off x="7847475" y="2698600"/>
              <a:ext cx="355625" cy="339825"/>
            </a:xfrm>
            <a:custGeom>
              <a:avLst/>
              <a:gdLst/>
              <a:ahLst/>
              <a:cxnLst/>
              <a:rect l="l" t="t" r="r" b="b"/>
              <a:pathLst>
                <a:path w="14225" h="13593" extrusionOk="0">
                  <a:moveTo>
                    <a:pt x="5439" y="1112"/>
                  </a:moveTo>
                  <a:cubicBezTo>
                    <a:pt x="6380" y="1112"/>
                    <a:pt x="7409" y="1547"/>
                    <a:pt x="8123" y="2262"/>
                  </a:cubicBezTo>
                  <a:cubicBezTo>
                    <a:pt x="9657" y="3726"/>
                    <a:pt x="9657" y="6184"/>
                    <a:pt x="8123" y="7648"/>
                  </a:cubicBezTo>
                  <a:cubicBezTo>
                    <a:pt x="7409" y="8363"/>
                    <a:pt x="6450" y="8799"/>
                    <a:pt x="5439" y="8799"/>
                  </a:cubicBezTo>
                  <a:cubicBezTo>
                    <a:pt x="4428" y="8799"/>
                    <a:pt x="3487" y="8363"/>
                    <a:pt x="2754" y="7648"/>
                  </a:cubicBezTo>
                  <a:cubicBezTo>
                    <a:pt x="1221" y="6184"/>
                    <a:pt x="1221" y="3726"/>
                    <a:pt x="2754" y="2262"/>
                  </a:cubicBezTo>
                  <a:cubicBezTo>
                    <a:pt x="3487" y="1547"/>
                    <a:pt x="4428" y="1112"/>
                    <a:pt x="5439" y="1112"/>
                  </a:cubicBezTo>
                  <a:close/>
                  <a:moveTo>
                    <a:pt x="5430" y="0"/>
                  </a:moveTo>
                  <a:cubicBezTo>
                    <a:pt x="4149" y="0"/>
                    <a:pt x="2859" y="493"/>
                    <a:pt x="1883" y="1478"/>
                  </a:cubicBezTo>
                  <a:cubicBezTo>
                    <a:pt x="0" y="3360"/>
                    <a:pt x="0" y="6550"/>
                    <a:pt x="1883" y="8520"/>
                  </a:cubicBezTo>
                  <a:cubicBezTo>
                    <a:pt x="2824" y="9461"/>
                    <a:pt x="4132" y="9967"/>
                    <a:pt x="5439" y="9967"/>
                  </a:cubicBezTo>
                  <a:cubicBezTo>
                    <a:pt x="6607" y="9967"/>
                    <a:pt x="7618" y="9601"/>
                    <a:pt x="8489" y="8886"/>
                  </a:cubicBezTo>
                  <a:lnTo>
                    <a:pt x="9797" y="10193"/>
                  </a:lnTo>
                  <a:lnTo>
                    <a:pt x="9221" y="10838"/>
                  </a:lnTo>
                  <a:lnTo>
                    <a:pt x="11540" y="13157"/>
                  </a:lnTo>
                  <a:cubicBezTo>
                    <a:pt x="11836" y="13453"/>
                    <a:pt x="12202" y="13592"/>
                    <a:pt x="12551" y="13592"/>
                  </a:cubicBezTo>
                  <a:cubicBezTo>
                    <a:pt x="12987" y="13592"/>
                    <a:pt x="13353" y="13453"/>
                    <a:pt x="13649" y="13157"/>
                  </a:cubicBezTo>
                  <a:cubicBezTo>
                    <a:pt x="14224" y="12581"/>
                    <a:pt x="14224" y="11570"/>
                    <a:pt x="13649" y="10978"/>
                  </a:cubicBezTo>
                  <a:lnTo>
                    <a:pt x="11331" y="8659"/>
                  </a:lnTo>
                  <a:lnTo>
                    <a:pt x="10668" y="9391"/>
                  </a:lnTo>
                  <a:lnTo>
                    <a:pt x="9361" y="8084"/>
                  </a:lnTo>
                  <a:cubicBezTo>
                    <a:pt x="10895" y="6114"/>
                    <a:pt x="10738" y="3221"/>
                    <a:pt x="8925" y="1478"/>
                  </a:cubicBezTo>
                  <a:cubicBezTo>
                    <a:pt x="7984" y="493"/>
                    <a:pt x="6711" y="0"/>
                    <a:pt x="5430"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36"/>
            <p:cNvSpPr/>
            <p:nvPr/>
          </p:nvSpPr>
          <p:spPr>
            <a:xfrm>
              <a:off x="7703675" y="2659275"/>
              <a:ext cx="323350" cy="87175"/>
            </a:xfrm>
            <a:custGeom>
              <a:avLst/>
              <a:gdLst/>
              <a:ahLst/>
              <a:cxnLst/>
              <a:rect l="l" t="t" r="r" b="b"/>
              <a:pathLst>
                <a:path w="12934" h="3487" extrusionOk="0">
                  <a:moveTo>
                    <a:pt x="1673" y="1151"/>
                  </a:moveTo>
                  <a:cubicBezTo>
                    <a:pt x="2039" y="1151"/>
                    <a:pt x="2266" y="1447"/>
                    <a:pt x="2266" y="1813"/>
                  </a:cubicBezTo>
                  <a:cubicBezTo>
                    <a:pt x="2336" y="2092"/>
                    <a:pt x="1970" y="2388"/>
                    <a:pt x="1673" y="2388"/>
                  </a:cubicBezTo>
                  <a:cubicBezTo>
                    <a:pt x="1307" y="2388"/>
                    <a:pt x="1098" y="2092"/>
                    <a:pt x="1098" y="1813"/>
                  </a:cubicBezTo>
                  <a:cubicBezTo>
                    <a:pt x="1028" y="1447"/>
                    <a:pt x="1395" y="1151"/>
                    <a:pt x="1673" y="1151"/>
                  </a:cubicBezTo>
                  <a:close/>
                  <a:moveTo>
                    <a:pt x="0" y="0"/>
                  </a:moveTo>
                  <a:lnTo>
                    <a:pt x="0" y="3487"/>
                  </a:lnTo>
                  <a:lnTo>
                    <a:pt x="5892" y="3487"/>
                  </a:lnTo>
                  <a:cubicBezTo>
                    <a:pt x="6101" y="3051"/>
                    <a:pt x="6467" y="2615"/>
                    <a:pt x="6833" y="2249"/>
                  </a:cubicBezTo>
                  <a:cubicBezTo>
                    <a:pt x="8001" y="1081"/>
                    <a:pt x="9517" y="436"/>
                    <a:pt x="11191" y="436"/>
                  </a:cubicBezTo>
                  <a:cubicBezTo>
                    <a:pt x="11766" y="436"/>
                    <a:pt x="12359" y="506"/>
                    <a:pt x="12934" y="645"/>
                  </a:cubicBez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36"/>
            <p:cNvSpPr/>
            <p:nvPr/>
          </p:nvSpPr>
          <p:spPr>
            <a:xfrm>
              <a:off x="7910650" y="2776925"/>
              <a:ext cx="116375" cy="87175"/>
            </a:xfrm>
            <a:custGeom>
              <a:avLst/>
              <a:gdLst/>
              <a:ahLst/>
              <a:cxnLst/>
              <a:rect l="l" t="t" r="r" b="b"/>
              <a:pathLst>
                <a:path w="4655" h="3487" extrusionOk="0">
                  <a:moveTo>
                    <a:pt x="872" y="1"/>
                  </a:moveTo>
                  <a:cubicBezTo>
                    <a:pt x="1" y="1029"/>
                    <a:pt x="1" y="2476"/>
                    <a:pt x="803" y="3487"/>
                  </a:cubicBezTo>
                  <a:lnTo>
                    <a:pt x="4655" y="3487"/>
                  </a:lnTo>
                  <a:lnTo>
                    <a:pt x="4655"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36"/>
            <p:cNvSpPr/>
            <p:nvPr/>
          </p:nvSpPr>
          <p:spPr>
            <a:xfrm>
              <a:off x="7703675" y="2776925"/>
              <a:ext cx="132925" cy="87175"/>
            </a:xfrm>
            <a:custGeom>
              <a:avLst/>
              <a:gdLst/>
              <a:ahLst/>
              <a:cxnLst/>
              <a:rect l="l" t="t" r="r" b="b"/>
              <a:pathLst>
                <a:path w="5317" h="3487" extrusionOk="0">
                  <a:moveTo>
                    <a:pt x="1673" y="1169"/>
                  </a:moveTo>
                  <a:cubicBezTo>
                    <a:pt x="2039" y="1169"/>
                    <a:pt x="2266" y="1465"/>
                    <a:pt x="2266" y="1744"/>
                  </a:cubicBezTo>
                  <a:cubicBezTo>
                    <a:pt x="2336" y="2110"/>
                    <a:pt x="1970" y="2406"/>
                    <a:pt x="1673" y="2406"/>
                  </a:cubicBezTo>
                  <a:cubicBezTo>
                    <a:pt x="1307" y="2406"/>
                    <a:pt x="1098" y="2110"/>
                    <a:pt x="1098" y="1744"/>
                  </a:cubicBezTo>
                  <a:cubicBezTo>
                    <a:pt x="1028" y="1465"/>
                    <a:pt x="1395" y="1169"/>
                    <a:pt x="1673" y="1169"/>
                  </a:cubicBezTo>
                  <a:close/>
                  <a:moveTo>
                    <a:pt x="0" y="1"/>
                  </a:moveTo>
                  <a:lnTo>
                    <a:pt x="0" y="3487"/>
                  </a:lnTo>
                  <a:lnTo>
                    <a:pt x="5317" y="3487"/>
                  </a:lnTo>
                  <a:cubicBezTo>
                    <a:pt x="5160" y="2981"/>
                    <a:pt x="5090" y="2406"/>
                    <a:pt x="5090" y="1831"/>
                  </a:cubicBezTo>
                  <a:cubicBezTo>
                    <a:pt x="5090" y="1238"/>
                    <a:pt x="5160" y="593"/>
                    <a:pt x="5317"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36"/>
            <p:cNvSpPr/>
            <p:nvPr/>
          </p:nvSpPr>
          <p:spPr>
            <a:xfrm>
              <a:off x="7703675" y="2541175"/>
              <a:ext cx="323350" cy="87175"/>
            </a:xfrm>
            <a:custGeom>
              <a:avLst/>
              <a:gdLst/>
              <a:ahLst/>
              <a:cxnLst/>
              <a:rect l="l" t="t" r="r" b="b"/>
              <a:pathLst>
                <a:path w="12934" h="3487" extrusionOk="0">
                  <a:moveTo>
                    <a:pt x="1673" y="1151"/>
                  </a:moveTo>
                  <a:cubicBezTo>
                    <a:pt x="2039" y="1151"/>
                    <a:pt x="2266" y="1447"/>
                    <a:pt x="2266" y="1813"/>
                  </a:cubicBezTo>
                  <a:cubicBezTo>
                    <a:pt x="2336" y="2110"/>
                    <a:pt x="1970" y="2388"/>
                    <a:pt x="1673" y="2388"/>
                  </a:cubicBezTo>
                  <a:cubicBezTo>
                    <a:pt x="1307" y="2388"/>
                    <a:pt x="1098" y="2110"/>
                    <a:pt x="1098" y="1813"/>
                  </a:cubicBezTo>
                  <a:cubicBezTo>
                    <a:pt x="1028" y="1447"/>
                    <a:pt x="1395" y="1151"/>
                    <a:pt x="1673" y="1151"/>
                  </a:cubicBezTo>
                  <a:close/>
                  <a:moveTo>
                    <a:pt x="0" y="0"/>
                  </a:moveTo>
                  <a:lnTo>
                    <a:pt x="0" y="3487"/>
                  </a:lnTo>
                  <a:lnTo>
                    <a:pt x="12934" y="3487"/>
                  </a:ln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871911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92"/>
                                        </p:tgtEl>
                                        <p:attrNameLst>
                                          <p:attrName>style.visibility</p:attrName>
                                        </p:attrNameLst>
                                      </p:cBhvr>
                                      <p:to>
                                        <p:strVal val="visible"/>
                                      </p:to>
                                    </p:set>
                                    <p:animEffect transition="in" filter="fade">
                                      <p:cBhvr>
                                        <p:cTn id="7" dur="1000"/>
                                        <p:tgtEl>
                                          <p:spTgt spid="1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Google Shape;221;p38"/>
          <p:cNvSpPr/>
          <p:nvPr/>
        </p:nvSpPr>
        <p:spPr>
          <a:xfrm>
            <a:off x="4295966" y="814141"/>
            <a:ext cx="1577072" cy="375385"/>
          </a:xfrm>
          <a:prstGeom prst="snip2DiagRect">
            <a:avLst>
              <a:gd name="adj1" fmla="val 0"/>
              <a:gd name="adj2" fmla="val 16667"/>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22;p38"/>
          <p:cNvSpPr/>
          <p:nvPr/>
        </p:nvSpPr>
        <p:spPr>
          <a:xfrm>
            <a:off x="909935" y="814141"/>
            <a:ext cx="3375507" cy="365690"/>
          </a:xfrm>
          <a:prstGeom prst="snip2DiagRect">
            <a:avLst>
              <a:gd name="adj1" fmla="val 0"/>
              <a:gd name="adj2" fmla="val 16667"/>
            </a:avLst>
          </a:prstGeom>
          <a:solidFill>
            <a:srgbClr val="33CCCC"/>
          </a:solid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33CCCC"/>
              </a:solidFill>
            </a:endParaRPr>
          </a:p>
        </p:txBody>
      </p:sp>
      <p:sp>
        <p:nvSpPr>
          <p:cNvPr id="11" name="Google Shape;225;p38"/>
          <p:cNvSpPr txBox="1"/>
          <p:nvPr/>
        </p:nvSpPr>
        <p:spPr>
          <a:xfrm>
            <a:off x="4317208" y="831243"/>
            <a:ext cx="1453189" cy="366411"/>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fr-FR" b="1" dirty="0">
                <a:solidFill>
                  <a:srgbClr val="434343"/>
                </a:solidFill>
                <a:latin typeface="Exo 2"/>
                <a:ea typeface="Exo 2"/>
                <a:cs typeface="Exo 2"/>
                <a:sym typeface="Exo 2"/>
              </a:rPr>
              <a:t>Validation</a:t>
            </a:r>
            <a:endParaRPr b="1" dirty="0">
              <a:solidFill>
                <a:srgbClr val="434343"/>
              </a:solidFill>
              <a:latin typeface="Exo 2"/>
              <a:ea typeface="Exo 2"/>
              <a:cs typeface="Exo 2"/>
              <a:sym typeface="Exo 2"/>
            </a:endParaRPr>
          </a:p>
        </p:txBody>
      </p:sp>
      <p:sp>
        <p:nvSpPr>
          <p:cNvPr id="12" name="Google Shape;227;p38"/>
          <p:cNvSpPr txBox="1"/>
          <p:nvPr/>
        </p:nvSpPr>
        <p:spPr>
          <a:xfrm>
            <a:off x="945650" y="831243"/>
            <a:ext cx="3339792" cy="382792"/>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fr-FR" b="1" dirty="0">
                <a:solidFill>
                  <a:srgbClr val="FFFFFF"/>
                </a:solidFill>
                <a:latin typeface="Exo 2"/>
                <a:ea typeface="Exo 2"/>
                <a:cs typeface="Exo 2"/>
                <a:sym typeface="Exo 2"/>
              </a:rPr>
              <a:t>Training</a:t>
            </a:r>
            <a:endParaRPr b="1" dirty="0">
              <a:solidFill>
                <a:srgbClr val="FFFFFF"/>
              </a:solidFill>
              <a:latin typeface="Exo 2"/>
              <a:ea typeface="Exo 2"/>
              <a:cs typeface="Exo 2"/>
              <a:sym typeface="Exo 2"/>
            </a:endParaRPr>
          </a:p>
        </p:txBody>
      </p:sp>
      <p:sp>
        <p:nvSpPr>
          <p:cNvPr id="13" name="Google Shape;221;p38"/>
          <p:cNvSpPr/>
          <p:nvPr/>
        </p:nvSpPr>
        <p:spPr>
          <a:xfrm>
            <a:off x="5885624" y="831243"/>
            <a:ext cx="1412369" cy="375385"/>
          </a:xfrm>
          <a:prstGeom prst="snip2DiagRect">
            <a:avLst>
              <a:gd name="adj1" fmla="val 0"/>
              <a:gd name="adj2" fmla="val 16667"/>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22;p38"/>
          <p:cNvSpPr/>
          <p:nvPr/>
        </p:nvSpPr>
        <p:spPr>
          <a:xfrm>
            <a:off x="5883561" y="823836"/>
            <a:ext cx="1403909" cy="365690"/>
          </a:xfrm>
          <a:prstGeom prst="snip2DiagRect">
            <a:avLst>
              <a:gd name="adj1" fmla="val 0"/>
              <a:gd name="adj2" fmla="val 16667"/>
            </a:avLst>
          </a:prstGeom>
          <a:solidFill>
            <a:srgbClr val="0070C0"/>
          </a:solidFill>
          <a:ln>
            <a:solidFill>
              <a:srgbClr val="0070C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33CCCC"/>
              </a:solidFill>
            </a:endParaRPr>
          </a:p>
        </p:txBody>
      </p:sp>
      <p:sp>
        <p:nvSpPr>
          <p:cNvPr id="16" name="Google Shape;225;p38"/>
          <p:cNvSpPr txBox="1"/>
          <p:nvPr/>
        </p:nvSpPr>
        <p:spPr>
          <a:xfrm>
            <a:off x="5834281" y="847624"/>
            <a:ext cx="1453189" cy="366411"/>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fr-FR" b="1" dirty="0">
                <a:solidFill>
                  <a:schemeClr val="bg1"/>
                </a:solidFill>
                <a:latin typeface="Exo 2"/>
                <a:ea typeface="Exo 2"/>
                <a:cs typeface="Exo 2"/>
                <a:sym typeface="Exo 2"/>
              </a:rPr>
              <a:t>Test</a:t>
            </a:r>
            <a:endParaRPr b="1" dirty="0">
              <a:solidFill>
                <a:schemeClr val="bg1"/>
              </a:solidFill>
              <a:latin typeface="Exo 2"/>
              <a:ea typeface="Exo 2"/>
              <a:cs typeface="Exo 2"/>
              <a:sym typeface="Exo 2"/>
            </a:endParaRPr>
          </a:p>
        </p:txBody>
      </p:sp>
      <p:cxnSp>
        <p:nvCxnSpPr>
          <p:cNvPr id="18" name="Connecteur droit 17"/>
          <p:cNvCxnSpPr/>
          <p:nvPr/>
        </p:nvCxnSpPr>
        <p:spPr>
          <a:xfrm>
            <a:off x="1323088" y="1274618"/>
            <a:ext cx="6928" cy="387927"/>
          </a:xfrm>
          <a:prstGeom prst="line">
            <a:avLst/>
          </a:prstGeom>
          <a:ln w="28575">
            <a:solidFill>
              <a:schemeClr val="accent6"/>
            </a:solidFill>
          </a:ln>
        </p:spPr>
        <p:style>
          <a:lnRef idx="1">
            <a:schemeClr val="accent6"/>
          </a:lnRef>
          <a:fillRef idx="0">
            <a:schemeClr val="accent6"/>
          </a:fillRef>
          <a:effectRef idx="0">
            <a:schemeClr val="accent6"/>
          </a:effectRef>
          <a:fontRef idx="minor">
            <a:schemeClr val="tx1"/>
          </a:fontRef>
        </p:style>
      </p:cxnSp>
      <p:cxnSp>
        <p:nvCxnSpPr>
          <p:cNvPr id="21" name="Connecteur droit 20"/>
          <p:cNvCxnSpPr/>
          <p:nvPr/>
        </p:nvCxnSpPr>
        <p:spPr>
          <a:xfrm>
            <a:off x="1323088" y="1662545"/>
            <a:ext cx="4275666" cy="0"/>
          </a:xfrm>
          <a:prstGeom prst="line">
            <a:avLst/>
          </a:prstGeom>
          <a:ln w="28575">
            <a:solidFill>
              <a:schemeClr val="accent6"/>
            </a:solidFill>
          </a:ln>
        </p:spPr>
        <p:style>
          <a:lnRef idx="1">
            <a:schemeClr val="accent6"/>
          </a:lnRef>
          <a:fillRef idx="0">
            <a:schemeClr val="accent6"/>
          </a:fillRef>
          <a:effectRef idx="0">
            <a:schemeClr val="accent6"/>
          </a:effectRef>
          <a:fontRef idx="minor">
            <a:schemeClr val="tx1"/>
          </a:fontRef>
        </p:style>
      </p:cxnSp>
      <p:cxnSp>
        <p:nvCxnSpPr>
          <p:cNvPr id="24" name="Connecteur droit 23"/>
          <p:cNvCxnSpPr/>
          <p:nvPr/>
        </p:nvCxnSpPr>
        <p:spPr>
          <a:xfrm>
            <a:off x="5591826" y="1274618"/>
            <a:ext cx="6928" cy="387927"/>
          </a:xfrm>
          <a:prstGeom prst="line">
            <a:avLst/>
          </a:prstGeom>
          <a:ln w="28575">
            <a:solidFill>
              <a:schemeClr val="accent6"/>
            </a:solidFill>
          </a:ln>
        </p:spPr>
        <p:style>
          <a:lnRef idx="1">
            <a:schemeClr val="accent6"/>
          </a:lnRef>
          <a:fillRef idx="0">
            <a:schemeClr val="accent6"/>
          </a:fillRef>
          <a:effectRef idx="0">
            <a:schemeClr val="accent6"/>
          </a:effectRef>
          <a:fontRef idx="minor">
            <a:schemeClr val="tx1"/>
          </a:fontRef>
        </p:style>
      </p:cxnSp>
      <p:sp>
        <p:nvSpPr>
          <p:cNvPr id="27" name="ZoneTexte 26"/>
          <p:cNvSpPr txBox="1"/>
          <p:nvPr/>
        </p:nvSpPr>
        <p:spPr>
          <a:xfrm>
            <a:off x="2955154" y="2366186"/>
            <a:ext cx="2681623" cy="307777"/>
          </a:xfrm>
          <a:prstGeom prst="rect">
            <a:avLst/>
          </a:prstGeom>
          <a:noFill/>
        </p:spPr>
        <p:txBody>
          <a:bodyPr wrap="square" rtlCol="0">
            <a:spAutoFit/>
          </a:bodyPr>
          <a:lstStyle/>
          <a:p>
            <a:r>
              <a:rPr lang="fr-FR" b="1" dirty="0">
                <a:solidFill>
                  <a:srgbClr val="434343"/>
                </a:solidFill>
                <a:latin typeface="Exo 2"/>
                <a:ea typeface="Exo 2"/>
                <a:cs typeface="Exo 2"/>
              </a:rPr>
              <a:t>Cross – Validation</a:t>
            </a:r>
          </a:p>
        </p:txBody>
      </p:sp>
      <p:sp>
        <p:nvSpPr>
          <p:cNvPr id="28" name="ZoneTexte 27"/>
          <p:cNvSpPr txBox="1"/>
          <p:nvPr/>
        </p:nvSpPr>
        <p:spPr>
          <a:xfrm>
            <a:off x="5244703" y="1927393"/>
            <a:ext cx="2681623" cy="307777"/>
          </a:xfrm>
          <a:prstGeom prst="rect">
            <a:avLst/>
          </a:prstGeom>
          <a:noFill/>
        </p:spPr>
        <p:txBody>
          <a:bodyPr wrap="square" rtlCol="0">
            <a:spAutoFit/>
          </a:bodyPr>
          <a:lstStyle/>
          <a:p>
            <a:pPr algn="ctr"/>
            <a:r>
              <a:rPr lang="fr-FR" b="1" dirty="0">
                <a:solidFill>
                  <a:srgbClr val="434343"/>
                </a:solidFill>
                <a:latin typeface="Exo 2"/>
                <a:ea typeface="Exo 2"/>
                <a:cs typeface="Exo 2"/>
              </a:rPr>
              <a:t>(20%)</a:t>
            </a:r>
          </a:p>
        </p:txBody>
      </p:sp>
      <p:sp>
        <p:nvSpPr>
          <p:cNvPr id="14" name="ZoneTexte 13"/>
          <p:cNvSpPr txBox="1"/>
          <p:nvPr/>
        </p:nvSpPr>
        <p:spPr>
          <a:xfrm>
            <a:off x="2459940" y="1957167"/>
            <a:ext cx="2681623" cy="307777"/>
          </a:xfrm>
          <a:prstGeom prst="rect">
            <a:avLst/>
          </a:prstGeom>
          <a:noFill/>
        </p:spPr>
        <p:txBody>
          <a:bodyPr wrap="square" rtlCol="0">
            <a:spAutoFit/>
          </a:bodyPr>
          <a:lstStyle/>
          <a:p>
            <a:pPr algn="ctr"/>
            <a:r>
              <a:rPr lang="fr-FR" b="1" dirty="0">
                <a:solidFill>
                  <a:srgbClr val="434343"/>
                </a:solidFill>
                <a:latin typeface="Exo 2"/>
                <a:ea typeface="Exo 2"/>
                <a:cs typeface="Exo 2"/>
              </a:rPr>
              <a:t>(80%)</a:t>
            </a:r>
          </a:p>
        </p:txBody>
      </p:sp>
    </p:spTree>
    <p:extLst>
      <p:ext uri="{BB962C8B-B14F-4D97-AF65-F5344CB8AC3E}">
        <p14:creationId xmlns:p14="http://schemas.microsoft.com/office/powerpoint/2010/main" val="1604414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8">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7">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6" grpId="0"/>
      <p:bldP spid="2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34"/>
          <p:cNvSpPr txBox="1">
            <a:spLocks noGrp="1"/>
          </p:cNvSpPr>
          <p:nvPr>
            <p:ph type="body" idx="1"/>
          </p:nvPr>
        </p:nvSpPr>
        <p:spPr>
          <a:xfrm>
            <a:off x="870650" y="725100"/>
            <a:ext cx="6919200" cy="35106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SzPts val="1200"/>
              <a:buFont typeface="Roboto Condensed Light"/>
              <a:buAutoNum type="arabicPeriod"/>
            </a:pPr>
            <a:r>
              <a:rPr lang="en" b="1" dirty="0">
                <a:solidFill>
                  <a:srgbClr val="434343"/>
                </a:solidFill>
              </a:rPr>
              <a:t>Contexte et problématiques</a:t>
            </a:r>
          </a:p>
          <a:p>
            <a:pPr lvl="1">
              <a:spcBef>
                <a:spcPts val="0"/>
              </a:spcBef>
              <a:buFont typeface="Roboto Condensed Light"/>
              <a:buAutoNum type="arabicPeriod"/>
            </a:pPr>
            <a:r>
              <a:rPr lang="en" dirty="0">
                <a:solidFill>
                  <a:srgbClr val="434343"/>
                </a:solidFill>
              </a:rPr>
              <a:t>Problématique 1 : Prédire le niveau de gravité (0 et 1) des personnes accidentées sur la route et identifier les contributeur d’accidents</a:t>
            </a:r>
          </a:p>
          <a:p>
            <a:pPr lvl="1">
              <a:spcBef>
                <a:spcPts val="0"/>
              </a:spcBef>
              <a:buFont typeface="Roboto Condensed Light"/>
              <a:buAutoNum type="arabicPeriod"/>
            </a:pPr>
            <a:r>
              <a:rPr lang="en" dirty="0">
                <a:solidFill>
                  <a:srgbClr val="434343"/>
                </a:solidFill>
              </a:rPr>
              <a:t>Problématique 2 : Prédire le nombre d’accidents routiers journalière (time series) </a:t>
            </a:r>
            <a:r>
              <a:rPr lang="en" b="1" i="1" dirty="0">
                <a:solidFill>
                  <a:srgbClr val="434343"/>
                </a:solidFill>
              </a:rPr>
              <a:t>Optionnel</a:t>
            </a:r>
          </a:p>
          <a:p>
            <a:pPr marL="457200" lvl="0" indent="-304800" algn="l" rtl="0">
              <a:spcBef>
                <a:spcPts val="0"/>
              </a:spcBef>
              <a:spcAft>
                <a:spcPts val="0"/>
              </a:spcAft>
              <a:buSzPts val="1200"/>
              <a:buFont typeface="Roboto Condensed Light"/>
              <a:buAutoNum type="arabicPeriod"/>
            </a:pPr>
            <a:endParaRPr b="1" dirty="0">
              <a:solidFill>
                <a:srgbClr val="434343"/>
              </a:solidFill>
            </a:endParaRPr>
          </a:p>
          <a:p>
            <a:pPr marL="457200" lvl="0" indent="-304800" algn="l" rtl="0">
              <a:spcBef>
                <a:spcPts val="0"/>
              </a:spcBef>
              <a:spcAft>
                <a:spcPts val="0"/>
              </a:spcAft>
              <a:buSzPts val="1200"/>
              <a:buFont typeface="Roboto Condensed Light"/>
              <a:buAutoNum type="arabicPeriod"/>
            </a:pPr>
            <a:r>
              <a:rPr lang="en" b="1" dirty="0">
                <a:solidFill>
                  <a:srgbClr val="434343"/>
                </a:solidFill>
              </a:rPr>
              <a:t>Matériel et Méthode</a:t>
            </a:r>
          </a:p>
          <a:p>
            <a:pPr lvl="1">
              <a:spcBef>
                <a:spcPts val="0"/>
              </a:spcBef>
              <a:buFont typeface="Roboto Condensed Light"/>
              <a:buAutoNum type="arabicPeriod"/>
            </a:pPr>
            <a:r>
              <a:rPr lang="en" dirty="0">
                <a:solidFill>
                  <a:srgbClr val="434343"/>
                </a:solidFill>
              </a:rPr>
              <a:t>3 Data sources &amp; </a:t>
            </a:r>
            <a:r>
              <a:rPr lang="fr-FR" dirty="0">
                <a:solidFill>
                  <a:srgbClr val="434343"/>
                </a:solidFill>
              </a:rPr>
              <a:t>data </a:t>
            </a:r>
            <a:r>
              <a:rPr lang="fr-FR" dirty="0" err="1">
                <a:solidFill>
                  <a:srgbClr val="434343"/>
                </a:solidFill>
              </a:rPr>
              <a:t>preprocessing</a:t>
            </a:r>
            <a:r>
              <a:rPr lang="fr-FR" dirty="0">
                <a:solidFill>
                  <a:srgbClr val="434343"/>
                </a:solidFill>
              </a:rPr>
              <a:t> (nettoyage, recodage…)</a:t>
            </a:r>
            <a:endParaRPr lang="en" dirty="0">
              <a:solidFill>
                <a:srgbClr val="434343"/>
              </a:solidFill>
            </a:endParaRPr>
          </a:p>
          <a:p>
            <a:pPr lvl="1">
              <a:spcBef>
                <a:spcPts val="0"/>
              </a:spcBef>
              <a:buFont typeface="Roboto Condensed Light"/>
              <a:buAutoNum type="arabicPeriod"/>
            </a:pPr>
            <a:r>
              <a:rPr lang="en" dirty="0">
                <a:solidFill>
                  <a:srgbClr val="434343"/>
                </a:solidFill>
              </a:rPr>
              <a:t>Statistique descriptive</a:t>
            </a:r>
          </a:p>
          <a:p>
            <a:pPr lvl="1">
              <a:spcBef>
                <a:spcPts val="0"/>
              </a:spcBef>
              <a:buFont typeface="Roboto Condensed Light"/>
              <a:buAutoNum type="arabicPeriod"/>
            </a:pPr>
            <a:r>
              <a:rPr lang="fr-FR" dirty="0" err="1">
                <a:solidFill>
                  <a:srgbClr val="434343"/>
                </a:solidFill>
              </a:rPr>
              <a:t>Feature</a:t>
            </a:r>
            <a:r>
              <a:rPr lang="fr-FR" dirty="0">
                <a:solidFill>
                  <a:srgbClr val="434343"/>
                </a:solidFill>
              </a:rPr>
              <a:t> engineering</a:t>
            </a:r>
          </a:p>
          <a:p>
            <a:pPr lvl="2">
              <a:spcBef>
                <a:spcPts val="0"/>
              </a:spcBef>
              <a:buFont typeface="Roboto Condensed Light"/>
              <a:buAutoNum type="arabicPeriod"/>
            </a:pPr>
            <a:r>
              <a:rPr lang="fr-FR" dirty="0">
                <a:solidFill>
                  <a:srgbClr val="434343"/>
                </a:solidFill>
              </a:rPr>
              <a:t>Sélection de variables (corrélation…)</a:t>
            </a:r>
          </a:p>
          <a:p>
            <a:pPr lvl="2">
              <a:spcBef>
                <a:spcPts val="0"/>
              </a:spcBef>
              <a:buFont typeface="Roboto Condensed Light"/>
              <a:buAutoNum type="arabicPeriod"/>
            </a:pPr>
            <a:r>
              <a:rPr lang="fr-FR" dirty="0">
                <a:solidFill>
                  <a:srgbClr val="434343"/>
                </a:solidFill>
              </a:rPr>
              <a:t>Data transformation: Interaction, </a:t>
            </a:r>
            <a:r>
              <a:rPr lang="fr-FR" dirty="0" err="1">
                <a:solidFill>
                  <a:srgbClr val="434343"/>
                </a:solidFill>
              </a:rPr>
              <a:t>Spline</a:t>
            </a:r>
            <a:r>
              <a:rPr lang="fr-FR" dirty="0">
                <a:solidFill>
                  <a:srgbClr val="434343"/>
                </a:solidFill>
              </a:rPr>
              <a:t>…</a:t>
            </a:r>
          </a:p>
          <a:p>
            <a:pPr lvl="1">
              <a:spcBef>
                <a:spcPts val="0"/>
              </a:spcBef>
              <a:buFont typeface="Roboto Condensed Light"/>
              <a:buAutoNum type="arabicPeriod"/>
            </a:pPr>
            <a:r>
              <a:rPr lang="fr-FR" dirty="0">
                <a:solidFill>
                  <a:srgbClr val="434343"/>
                </a:solidFill>
              </a:rPr>
              <a:t>Modélisation</a:t>
            </a:r>
          </a:p>
          <a:p>
            <a:pPr lvl="2">
              <a:spcBef>
                <a:spcPts val="0"/>
              </a:spcBef>
              <a:buFont typeface="Roboto Condensed Light"/>
              <a:buAutoNum type="arabicPeriod"/>
            </a:pPr>
            <a:r>
              <a:rPr lang="fr-FR" dirty="0">
                <a:solidFill>
                  <a:srgbClr val="434343"/>
                </a:solidFill>
              </a:rPr>
              <a:t>Comparaison de modèles (</a:t>
            </a:r>
            <a:r>
              <a:rPr lang="fr-FR" dirty="0" err="1">
                <a:solidFill>
                  <a:srgbClr val="434343"/>
                </a:solidFill>
              </a:rPr>
              <a:t>tidymodel</a:t>
            </a:r>
            <a:r>
              <a:rPr lang="fr-FR" dirty="0">
                <a:solidFill>
                  <a:srgbClr val="434343"/>
                </a:solidFill>
              </a:rPr>
              <a:t> </a:t>
            </a:r>
            <a:r>
              <a:rPr lang="fr-FR" dirty="0" err="1">
                <a:solidFill>
                  <a:srgbClr val="434343"/>
                </a:solidFill>
              </a:rPr>
              <a:t>workflowset</a:t>
            </a:r>
            <a:r>
              <a:rPr lang="fr-FR" dirty="0">
                <a:solidFill>
                  <a:srgbClr val="434343"/>
                </a:solidFill>
              </a:rPr>
              <a:t> &amp; </a:t>
            </a:r>
            <a:r>
              <a:rPr lang="fr-FR" dirty="0" err="1">
                <a:solidFill>
                  <a:srgbClr val="434343"/>
                </a:solidFill>
              </a:rPr>
              <a:t>DeepLearning</a:t>
            </a:r>
            <a:r>
              <a:rPr lang="fr-FR" dirty="0">
                <a:solidFill>
                  <a:srgbClr val="434343"/>
                </a:solidFill>
              </a:rPr>
              <a:t> </a:t>
            </a:r>
            <a:r>
              <a:rPr lang="fr-FR" dirty="0" err="1">
                <a:solidFill>
                  <a:srgbClr val="434343"/>
                </a:solidFill>
              </a:rPr>
              <a:t>Keras</a:t>
            </a:r>
            <a:r>
              <a:rPr lang="fr-FR" dirty="0">
                <a:solidFill>
                  <a:srgbClr val="434343"/>
                </a:solidFill>
              </a:rPr>
              <a:t>)</a:t>
            </a:r>
          </a:p>
          <a:p>
            <a:pPr lvl="2">
              <a:spcBef>
                <a:spcPts val="0"/>
              </a:spcBef>
              <a:buFont typeface="Roboto Condensed Light"/>
              <a:buAutoNum type="arabicPeriod"/>
            </a:pPr>
            <a:r>
              <a:rPr lang="fr-FR" dirty="0">
                <a:solidFill>
                  <a:srgbClr val="434343"/>
                </a:solidFill>
              </a:rPr>
              <a:t>Evaluation de performance (</a:t>
            </a:r>
            <a:r>
              <a:rPr lang="fr-FR" dirty="0" err="1">
                <a:solidFill>
                  <a:srgbClr val="434343"/>
                </a:solidFill>
              </a:rPr>
              <a:t>Tuning</a:t>
            </a:r>
            <a:r>
              <a:rPr lang="fr-FR" dirty="0">
                <a:solidFill>
                  <a:srgbClr val="434343"/>
                </a:solidFill>
              </a:rPr>
              <a:t>, </a:t>
            </a:r>
            <a:r>
              <a:rPr lang="fr-FR" dirty="0" err="1">
                <a:solidFill>
                  <a:srgbClr val="434343"/>
                </a:solidFill>
              </a:rPr>
              <a:t>Metric</a:t>
            </a:r>
            <a:r>
              <a:rPr lang="fr-FR" dirty="0">
                <a:solidFill>
                  <a:srgbClr val="434343"/>
                </a:solidFill>
              </a:rPr>
              <a:t>, prédictions )</a:t>
            </a:r>
          </a:p>
          <a:p>
            <a:pPr lvl="1">
              <a:spcBef>
                <a:spcPts val="0"/>
              </a:spcBef>
              <a:buFont typeface="Roboto Condensed Light"/>
              <a:buAutoNum type="arabicPeriod"/>
            </a:pPr>
            <a:r>
              <a:rPr lang="fr-FR" dirty="0">
                <a:solidFill>
                  <a:srgbClr val="434343"/>
                </a:solidFill>
              </a:rPr>
              <a:t>Data Visualisation</a:t>
            </a:r>
          </a:p>
          <a:p>
            <a:pPr lvl="1">
              <a:spcBef>
                <a:spcPts val="0"/>
              </a:spcBef>
              <a:buFont typeface="Roboto Condensed Light"/>
              <a:buAutoNum type="arabicPeriod"/>
            </a:pPr>
            <a:r>
              <a:rPr lang="fr-FR" dirty="0" err="1">
                <a:solidFill>
                  <a:srgbClr val="434343"/>
                </a:solidFill>
              </a:rPr>
              <a:t>Interpretable</a:t>
            </a:r>
            <a:r>
              <a:rPr lang="fr-FR" dirty="0">
                <a:solidFill>
                  <a:srgbClr val="434343"/>
                </a:solidFill>
              </a:rPr>
              <a:t> Machine Learning</a:t>
            </a:r>
          </a:p>
          <a:p>
            <a:pPr lvl="2">
              <a:spcBef>
                <a:spcPts val="0"/>
              </a:spcBef>
              <a:buFont typeface="Roboto Condensed Light"/>
              <a:buAutoNum type="arabicPeriod"/>
            </a:pPr>
            <a:r>
              <a:rPr lang="fr-FR" dirty="0" err="1"/>
              <a:t>Interpretable</a:t>
            </a:r>
            <a:r>
              <a:rPr lang="fr-FR" dirty="0"/>
              <a:t> Models (ex </a:t>
            </a:r>
            <a:r>
              <a:rPr lang="fr-FR" dirty="0" err="1"/>
              <a:t>logistic</a:t>
            </a:r>
            <a:r>
              <a:rPr lang="fr-FR" dirty="0"/>
              <a:t>)</a:t>
            </a:r>
          </a:p>
          <a:p>
            <a:pPr lvl="2">
              <a:spcBef>
                <a:spcPts val="0"/>
              </a:spcBef>
              <a:buFont typeface="Roboto Condensed Light"/>
              <a:buAutoNum type="arabicPeriod"/>
            </a:pPr>
            <a:r>
              <a:rPr lang="fr-FR" dirty="0"/>
              <a:t>Model-</a:t>
            </a:r>
            <a:r>
              <a:rPr lang="fr-FR" dirty="0" err="1"/>
              <a:t>Agnostic</a:t>
            </a:r>
            <a:r>
              <a:rPr lang="fr-FR" dirty="0"/>
              <a:t> </a:t>
            </a:r>
            <a:r>
              <a:rPr lang="fr-FR" dirty="0" err="1"/>
              <a:t>Methods</a:t>
            </a:r>
            <a:r>
              <a:rPr lang="fr-FR" dirty="0"/>
              <a:t> (Partial </a:t>
            </a:r>
            <a:r>
              <a:rPr lang="fr-FR" dirty="0" err="1"/>
              <a:t>Dependence</a:t>
            </a:r>
            <a:r>
              <a:rPr lang="fr-FR" dirty="0"/>
              <a:t> Plot and </a:t>
            </a:r>
            <a:r>
              <a:rPr lang="fr-FR" dirty="0" err="1"/>
              <a:t>Individual</a:t>
            </a:r>
            <a:r>
              <a:rPr lang="fr-FR" dirty="0"/>
              <a:t> </a:t>
            </a:r>
            <a:r>
              <a:rPr lang="fr-FR" dirty="0" err="1"/>
              <a:t>Conditional</a:t>
            </a:r>
            <a:r>
              <a:rPr lang="fr-FR" dirty="0"/>
              <a:t> Expectation)</a:t>
            </a:r>
          </a:p>
          <a:p>
            <a:pPr marL="1066800" lvl="2" indent="0">
              <a:spcBef>
                <a:spcPts val="0"/>
              </a:spcBef>
              <a:buNone/>
            </a:pPr>
            <a:endParaRPr lang="fr-FR" dirty="0"/>
          </a:p>
          <a:p>
            <a:pPr lvl="0" indent="-304800">
              <a:buSzPts val="1200"/>
              <a:buFont typeface="Roboto Condensed Light"/>
              <a:buAutoNum type="arabicPeriod"/>
            </a:pPr>
            <a:r>
              <a:rPr lang="en" b="1" dirty="0">
                <a:solidFill>
                  <a:srgbClr val="434343"/>
                </a:solidFill>
              </a:rPr>
              <a:t>Resultats</a:t>
            </a:r>
          </a:p>
          <a:p>
            <a:pPr lvl="0" indent="-304800">
              <a:buSzPts val="1200"/>
              <a:buFont typeface="Roboto Condensed Light"/>
              <a:buAutoNum type="arabicPeriod"/>
            </a:pPr>
            <a:endParaRPr lang="en" b="1" dirty="0">
              <a:solidFill>
                <a:srgbClr val="434343"/>
              </a:solidFill>
            </a:endParaRPr>
          </a:p>
          <a:p>
            <a:pPr lvl="0" indent="-304800">
              <a:buSzPts val="1200"/>
              <a:buFont typeface="Roboto Condensed Light"/>
              <a:buAutoNum type="arabicPeriod"/>
            </a:pPr>
            <a:r>
              <a:rPr lang="en" b="1" dirty="0">
                <a:solidFill>
                  <a:srgbClr val="434343"/>
                </a:solidFill>
              </a:rPr>
              <a:t>Pespectives</a:t>
            </a:r>
          </a:p>
          <a:p>
            <a:pPr lvl="2">
              <a:spcBef>
                <a:spcPts val="0"/>
              </a:spcBef>
              <a:buFont typeface="Roboto Condensed Light"/>
              <a:buAutoNum type="arabicPeriod"/>
            </a:pPr>
            <a:endParaRPr lang="fr-FR" b="1" dirty="0"/>
          </a:p>
          <a:p>
            <a:pPr lvl="2">
              <a:spcBef>
                <a:spcPts val="0"/>
              </a:spcBef>
              <a:buFont typeface="Roboto Condensed Light"/>
              <a:buAutoNum type="arabicPeriod"/>
            </a:pPr>
            <a:endParaRPr lang="fr-FR" b="1" dirty="0"/>
          </a:p>
          <a:p>
            <a:pPr lvl="2">
              <a:spcBef>
                <a:spcPts val="0"/>
              </a:spcBef>
              <a:buFont typeface="Roboto Condensed Light"/>
              <a:buAutoNum type="arabicPeriod"/>
            </a:pPr>
            <a:endParaRPr lang="fr-FR" dirty="0">
              <a:solidFill>
                <a:srgbClr val="434343"/>
              </a:solidFill>
            </a:endParaRPr>
          </a:p>
          <a:p>
            <a:pPr lvl="2">
              <a:spcBef>
                <a:spcPts val="0"/>
              </a:spcBef>
              <a:buFont typeface="Roboto Condensed Light"/>
              <a:buAutoNum type="arabicPeriod"/>
            </a:pPr>
            <a:endParaRPr lang="fr-FR" dirty="0">
              <a:solidFill>
                <a:srgbClr val="434343"/>
              </a:solidFill>
            </a:endParaRPr>
          </a:p>
          <a:p>
            <a:pPr lvl="1">
              <a:spcBef>
                <a:spcPts val="0"/>
              </a:spcBef>
              <a:buFont typeface="Roboto Condensed Light"/>
              <a:buAutoNum type="arabicPeriod"/>
            </a:pPr>
            <a:endParaRPr lang="fr-FR" dirty="0">
              <a:solidFill>
                <a:srgbClr val="434343"/>
              </a:solidFill>
            </a:endParaRPr>
          </a:p>
          <a:p>
            <a:pPr lvl="2">
              <a:spcBef>
                <a:spcPts val="0"/>
              </a:spcBef>
              <a:buFont typeface="Roboto Condensed Light"/>
              <a:buAutoNum type="arabicPeriod"/>
            </a:pPr>
            <a:endParaRPr lang="fr-FR" dirty="0">
              <a:solidFill>
                <a:srgbClr val="434343"/>
              </a:solidFill>
            </a:endParaRPr>
          </a:p>
          <a:p>
            <a:pPr marL="457200" lvl="0" indent="-304800" algn="l" rtl="0">
              <a:spcBef>
                <a:spcPts val="0"/>
              </a:spcBef>
              <a:spcAft>
                <a:spcPts val="0"/>
              </a:spcAft>
              <a:buSzPts val="1200"/>
              <a:buFont typeface="Roboto Condensed Light"/>
              <a:buAutoNum type="arabicPeriod"/>
            </a:pPr>
            <a:r>
              <a:rPr lang="en" dirty="0">
                <a:solidFill>
                  <a:srgbClr val="434343"/>
                </a:solidFill>
              </a:rPr>
              <a:t>Résultat</a:t>
            </a:r>
          </a:p>
          <a:p>
            <a:pPr lvl="1">
              <a:spcBef>
                <a:spcPts val="0"/>
              </a:spcBef>
              <a:buFont typeface="Roboto Condensed Light"/>
              <a:buAutoNum type="arabicPeriod"/>
            </a:pPr>
            <a:r>
              <a:rPr lang="en" dirty="0">
                <a:solidFill>
                  <a:srgbClr val="434343"/>
                </a:solidFill>
              </a:rPr>
              <a:t>A </a:t>
            </a:r>
            <a:r>
              <a:rPr lang="en" b="1" dirty="0">
                <a:solidFill>
                  <a:srgbClr val="434343"/>
                </a:solidFill>
                <a:uFill>
                  <a:noFill/>
                </a:uFill>
                <a:latin typeface="Roboto Condensed"/>
                <a:ea typeface="Roboto Condensed"/>
                <a:cs typeface="Roboto Condensed"/>
                <a:sym typeface="Roboto Condensed"/>
                <a:hlinkClick r:id="" action="ppaction://noaction">
                  <a:extLst>
                    <a:ext uri="{A12FA001-AC4F-418D-AE19-62706E023703}">
                      <ahyp:hlinkClr xmlns:ahyp="http://schemas.microsoft.com/office/drawing/2018/hyperlinkcolor" val="tx"/>
                    </a:ext>
                  </a:extLst>
                </a:hlinkClick>
              </a:rPr>
              <a:t>resources</a:t>
            </a:r>
            <a:r>
              <a:rPr lang="en" dirty="0">
                <a:solidFill>
                  <a:srgbClr val="434343"/>
                </a:solidFill>
                <a:uFill>
                  <a:noFill/>
                </a:uFill>
                <a:hlinkClick r:id="" action="ppaction://noaction">
                  <a:extLst>
                    <a:ext uri="{A12FA001-AC4F-418D-AE19-62706E023703}">
                      <ahyp:hlinkClr xmlns:ahyp="http://schemas.microsoft.com/office/drawing/2018/hyperlinkcolor" val="tx"/>
                    </a:ext>
                  </a:extLst>
                </a:hlinkClick>
              </a:rPr>
              <a:t> </a:t>
            </a:r>
            <a:r>
              <a:rPr lang="en" dirty="0">
                <a:solidFill>
                  <a:srgbClr val="434343"/>
                </a:solidFill>
              </a:rPr>
              <a:t>slide, where you’ll find links to all the elements used in the template.</a:t>
            </a:r>
            <a:endParaRPr dirty="0">
              <a:solidFill>
                <a:srgbClr val="434343"/>
              </a:solidFill>
            </a:endParaRPr>
          </a:p>
          <a:p>
            <a:pPr marL="457200" lvl="0" indent="-304800" algn="l" rtl="0">
              <a:spcBef>
                <a:spcPts val="0"/>
              </a:spcBef>
              <a:spcAft>
                <a:spcPts val="0"/>
              </a:spcAft>
              <a:buSzPts val="1200"/>
              <a:buFont typeface="Roboto Condensed Light"/>
              <a:buAutoNum type="arabicPeriod"/>
            </a:pPr>
            <a:r>
              <a:rPr lang="en" b="1" dirty="0">
                <a:solidFill>
                  <a:srgbClr val="434343"/>
                </a:solidFill>
                <a:uFill>
                  <a:noFill/>
                </a:uFill>
                <a:latin typeface="Roboto Condensed"/>
                <a:ea typeface="Roboto Condensed"/>
                <a:cs typeface="Roboto Condensed"/>
                <a:sym typeface="Roboto Condensed"/>
                <a:hlinkClick r:id="rId3" action="ppaction://hlinksldjump">
                  <a:extLst>
                    <a:ext uri="{A12FA001-AC4F-418D-AE19-62706E023703}">
                      <ahyp:hlinkClr xmlns:ahyp="http://schemas.microsoft.com/office/drawing/2018/hyperlinkcolor" val="tx"/>
                    </a:ext>
                  </a:extLst>
                </a:hlinkClick>
              </a:rPr>
              <a:t>Instructions for use</a:t>
            </a:r>
            <a:r>
              <a:rPr lang="en" dirty="0">
                <a:solidFill>
                  <a:srgbClr val="434343"/>
                </a:solidFill>
              </a:rPr>
              <a:t>.</a:t>
            </a:r>
            <a:endParaRPr dirty="0">
              <a:solidFill>
                <a:srgbClr val="434343"/>
              </a:solidFill>
            </a:endParaRPr>
          </a:p>
          <a:p>
            <a:pPr marL="457200" lvl="0" indent="-304800" algn="l" rtl="0">
              <a:spcBef>
                <a:spcPts val="0"/>
              </a:spcBef>
              <a:spcAft>
                <a:spcPts val="0"/>
              </a:spcAft>
              <a:buSzPts val="1200"/>
              <a:buFont typeface="Roboto Condensed Light"/>
              <a:buAutoNum type="arabicPeriod"/>
            </a:pPr>
            <a:r>
              <a:rPr lang="en" dirty="0">
                <a:solidFill>
                  <a:srgbClr val="434343"/>
                </a:solidFill>
              </a:rPr>
              <a:t>Final slides with: </a:t>
            </a:r>
            <a:endParaRPr dirty="0">
              <a:solidFill>
                <a:srgbClr val="434343"/>
              </a:solidFill>
            </a:endParaRPr>
          </a:p>
          <a:p>
            <a:pPr marL="914400" lvl="0" indent="-304800" algn="l" rtl="0">
              <a:lnSpc>
                <a:spcPct val="100000"/>
              </a:lnSpc>
              <a:spcBef>
                <a:spcPts val="0"/>
              </a:spcBef>
              <a:spcAft>
                <a:spcPts val="0"/>
              </a:spcAft>
              <a:buSzPts val="1200"/>
              <a:buFont typeface="Quattrocento Sans"/>
              <a:buChar char="■"/>
            </a:pPr>
            <a:r>
              <a:rPr lang="en" dirty="0">
                <a:solidFill>
                  <a:srgbClr val="434343"/>
                </a:solidFill>
              </a:rPr>
              <a:t>The</a:t>
            </a:r>
            <a:r>
              <a:rPr lang="en" dirty="0">
                <a:solidFill>
                  <a:srgbClr val="434343"/>
                </a:solidFill>
                <a:uFill>
                  <a:noFill/>
                </a:uFill>
                <a:hlinkClick r:id="rId4" action="ppaction://hlinksldjump">
                  <a:extLst>
                    <a:ext uri="{A12FA001-AC4F-418D-AE19-62706E023703}">
                      <ahyp:hlinkClr xmlns:ahyp="http://schemas.microsoft.com/office/drawing/2018/hyperlinkcolor" val="tx"/>
                    </a:ext>
                  </a:extLst>
                </a:hlinkClick>
              </a:rPr>
              <a:t> </a:t>
            </a:r>
            <a:r>
              <a:rPr lang="en" b="1" dirty="0">
                <a:solidFill>
                  <a:srgbClr val="434343"/>
                </a:solidFill>
                <a:uFill>
                  <a:noFill/>
                </a:uFill>
                <a:latin typeface="Roboto Condensed"/>
                <a:ea typeface="Roboto Condensed"/>
                <a:cs typeface="Roboto Condensed"/>
                <a:sym typeface="Roboto Condensed"/>
                <a:hlinkClick r:id="rId4" action="ppaction://hlinksldjump">
                  <a:extLst>
                    <a:ext uri="{A12FA001-AC4F-418D-AE19-62706E023703}">
                      <ahyp:hlinkClr xmlns:ahyp="http://schemas.microsoft.com/office/drawing/2018/hyperlinkcolor" val="tx"/>
                    </a:ext>
                  </a:extLst>
                </a:hlinkClick>
              </a:rPr>
              <a:t>fonts and colors</a:t>
            </a:r>
            <a:r>
              <a:rPr lang="en" dirty="0">
                <a:solidFill>
                  <a:srgbClr val="434343"/>
                </a:solidFill>
              </a:rPr>
              <a:t> used in the template.</a:t>
            </a:r>
            <a:endParaRPr dirty="0">
              <a:solidFill>
                <a:srgbClr val="434343"/>
              </a:solidFill>
            </a:endParaRPr>
          </a:p>
          <a:p>
            <a:pPr marL="914400" lvl="0" indent="-304800" algn="l" rtl="0">
              <a:lnSpc>
                <a:spcPct val="100000"/>
              </a:lnSpc>
              <a:spcBef>
                <a:spcPts val="0"/>
              </a:spcBef>
              <a:spcAft>
                <a:spcPts val="0"/>
              </a:spcAft>
              <a:buSzPts val="1200"/>
              <a:buFont typeface="Quattrocento Sans"/>
              <a:buChar char="■"/>
            </a:pPr>
            <a:r>
              <a:rPr lang="en" dirty="0">
                <a:solidFill>
                  <a:srgbClr val="434343"/>
                </a:solidFill>
              </a:rPr>
              <a:t>A selection of </a:t>
            </a:r>
            <a:r>
              <a:rPr lang="en" b="1" dirty="0">
                <a:solidFill>
                  <a:srgbClr val="434343"/>
                </a:solidFill>
                <a:uFill>
                  <a:noFill/>
                </a:uFill>
                <a:latin typeface="Roboto Condensed"/>
                <a:ea typeface="Roboto Condensed"/>
                <a:cs typeface="Roboto Condensed"/>
                <a:sym typeface="Roboto Condensed"/>
                <a:hlinkClick r:id="rId5" action="ppaction://hlinksldjump">
                  <a:extLst>
                    <a:ext uri="{A12FA001-AC4F-418D-AE19-62706E023703}">
                      <ahyp:hlinkClr xmlns:ahyp="http://schemas.microsoft.com/office/drawing/2018/hyperlinkcolor" val="tx"/>
                    </a:ext>
                  </a:extLst>
                </a:hlinkClick>
              </a:rPr>
              <a:t>illustrations</a:t>
            </a:r>
            <a:r>
              <a:rPr lang="en" dirty="0">
                <a:solidFill>
                  <a:srgbClr val="434343"/>
                </a:solidFill>
              </a:rPr>
              <a:t>. You can also customize and animate them as you wish with the online editor. Visit </a:t>
            </a:r>
            <a:r>
              <a:rPr lang="en" dirty="0">
                <a:solidFill>
                  <a:srgbClr val="434343"/>
                </a:solidFill>
                <a:uFill>
                  <a:noFill/>
                </a:uFill>
                <a:hlinkClick r:id="rId6">
                  <a:extLst>
                    <a:ext uri="{A12FA001-AC4F-418D-AE19-62706E023703}">
                      <ahyp:hlinkClr xmlns:ahyp="http://schemas.microsoft.com/office/drawing/2018/hyperlinkcolor" val="tx"/>
                    </a:ext>
                  </a:extLst>
                </a:hlinkClick>
              </a:rPr>
              <a:t>Stories by Freepik</a:t>
            </a:r>
            <a:r>
              <a:rPr lang="en" dirty="0">
                <a:solidFill>
                  <a:srgbClr val="434343"/>
                </a:solidFill>
              </a:rPr>
              <a:t> to find more. </a:t>
            </a:r>
            <a:endParaRPr dirty="0">
              <a:solidFill>
                <a:srgbClr val="434343"/>
              </a:solidFill>
            </a:endParaRPr>
          </a:p>
          <a:p>
            <a:pPr marL="914400" lvl="0" indent="-304800" algn="l" rtl="0">
              <a:lnSpc>
                <a:spcPct val="100000"/>
              </a:lnSpc>
              <a:spcBef>
                <a:spcPts val="0"/>
              </a:spcBef>
              <a:spcAft>
                <a:spcPts val="0"/>
              </a:spcAft>
              <a:buSzPts val="1200"/>
              <a:buFont typeface="Quattrocento Sans"/>
              <a:buChar char="■"/>
            </a:pPr>
            <a:r>
              <a:rPr lang="en" dirty="0">
                <a:solidFill>
                  <a:srgbClr val="434343"/>
                </a:solidFill>
              </a:rPr>
              <a:t>More</a:t>
            </a:r>
            <a:r>
              <a:rPr lang="en" b="1" dirty="0">
                <a:solidFill>
                  <a:srgbClr val="434343"/>
                </a:solidFill>
                <a:uFill>
                  <a:noFill/>
                </a:uFill>
                <a:latin typeface="Roboto Condensed"/>
                <a:ea typeface="Roboto Condensed"/>
                <a:cs typeface="Roboto Condensed"/>
                <a:sym typeface="Roboto Condensed"/>
                <a:hlinkClick r:id="rId7" action="ppaction://hlinksldjump">
                  <a:extLst>
                    <a:ext uri="{A12FA001-AC4F-418D-AE19-62706E023703}">
                      <ahyp:hlinkClr xmlns:ahyp="http://schemas.microsoft.com/office/drawing/2018/hyperlinkcolor" val="tx"/>
                    </a:ext>
                  </a:extLst>
                </a:hlinkClick>
              </a:rPr>
              <a:t> infographic resources</a:t>
            </a:r>
            <a:r>
              <a:rPr lang="en" dirty="0">
                <a:solidFill>
                  <a:srgbClr val="434343"/>
                </a:solidFill>
              </a:rPr>
              <a:t>, whose size and color can be edited. </a:t>
            </a:r>
            <a:endParaRPr dirty="0">
              <a:solidFill>
                <a:srgbClr val="434343"/>
              </a:solidFill>
            </a:endParaRPr>
          </a:p>
          <a:p>
            <a:pPr marL="914400" lvl="0" indent="-304800" algn="l" rtl="0">
              <a:lnSpc>
                <a:spcPct val="100000"/>
              </a:lnSpc>
              <a:spcBef>
                <a:spcPts val="0"/>
              </a:spcBef>
              <a:spcAft>
                <a:spcPts val="0"/>
              </a:spcAft>
              <a:buSzPts val="1200"/>
              <a:buFont typeface="Quattrocento Sans"/>
              <a:buChar char="■"/>
            </a:pPr>
            <a:r>
              <a:rPr lang="en" dirty="0">
                <a:solidFill>
                  <a:srgbClr val="434343"/>
                </a:solidFill>
              </a:rPr>
              <a:t>Sets of </a:t>
            </a:r>
            <a:r>
              <a:rPr lang="en" b="1" dirty="0">
                <a:solidFill>
                  <a:srgbClr val="434343"/>
                </a:solidFill>
                <a:uFill>
                  <a:noFill/>
                </a:uFill>
                <a:latin typeface="Roboto Condensed"/>
                <a:ea typeface="Roboto Condensed"/>
                <a:cs typeface="Roboto Condensed"/>
                <a:sym typeface="Roboto Condensed"/>
                <a:hlinkClick r:id="" action="ppaction://noaction">
                  <a:extLst>
                    <a:ext uri="{A12FA001-AC4F-418D-AE19-62706E023703}">
                      <ahyp:hlinkClr xmlns:ahyp="http://schemas.microsoft.com/office/drawing/2018/hyperlinkcolor" val="tx"/>
                    </a:ext>
                  </a:extLst>
                </a:hlinkClick>
              </a:rPr>
              <a:t>customizable icons</a:t>
            </a:r>
            <a:r>
              <a:rPr lang="en" dirty="0">
                <a:solidFill>
                  <a:srgbClr val="434343"/>
                </a:solidFill>
              </a:rPr>
              <a:t> of the following themes: general, business, avatar, creative process, education, help &amp; support, medical, nature, performing arts, SEO &amp; marketing, and teamwork</a:t>
            </a:r>
            <a:endParaRPr dirty="0">
              <a:solidFill>
                <a:srgbClr val="434343"/>
              </a:solidFill>
            </a:endParaRPr>
          </a:p>
        </p:txBody>
      </p:sp>
      <p:sp>
        <p:nvSpPr>
          <p:cNvPr id="159" name="Google Shape;159;p34"/>
          <p:cNvSpPr txBox="1">
            <a:spLocks noGrp="1"/>
          </p:cNvSpPr>
          <p:nvPr>
            <p:ph type="ctrTitle"/>
          </p:nvPr>
        </p:nvSpPr>
        <p:spPr>
          <a:xfrm>
            <a:off x="1964851" y="149650"/>
            <a:ext cx="5214300" cy="555200"/>
          </a:xfrm>
          <a:prstGeom prst="rect">
            <a:avLst/>
          </a:prstGeom>
        </p:spPr>
        <p:txBody>
          <a:bodyPr spcFirstLastPara="1" wrap="square" lIns="91425" tIns="91425" rIns="91425" bIns="91425" anchor="t" anchorCtr="0">
            <a:noAutofit/>
          </a:bodyPr>
          <a:lstStyle/>
          <a:p>
            <a:pPr lvl="0"/>
            <a:r>
              <a:rPr lang="en" dirty="0"/>
              <a:t>TABLE OF CONTENTS (</a:t>
            </a:r>
            <a:r>
              <a:rPr lang="en" sz="1000" dirty="0">
                <a:solidFill>
                  <a:srgbClr val="0070C0"/>
                </a:solidFill>
              </a:rPr>
              <a:t>version détaillée, pour nous</a:t>
            </a:r>
            <a:r>
              <a:rPr lang="en" dirty="0"/>
              <a:t>)</a:t>
            </a: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9" name="Google Shape;257;p41"/>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lvl="0"/>
            <a:r>
              <a:rPr lang="fr-FR" dirty="0" err="1"/>
              <a:t>Feature</a:t>
            </a:r>
            <a:r>
              <a:rPr lang="fr-FR" dirty="0"/>
              <a:t> engineering : 5 </a:t>
            </a:r>
            <a:r>
              <a:rPr lang="fr-FR" dirty="0" err="1"/>
              <a:t>recipes</a:t>
            </a:r>
            <a:endParaRPr dirty="0"/>
          </a:p>
        </p:txBody>
      </p:sp>
      <p:sp>
        <p:nvSpPr>
          <p:cNvPr id="4" name="Google Shape;221;p38"/>
          <p:cNvSpPr/>
          <p:nvPr/>
        </p:nvSpPr>
        <p:spPr>
          <a:xfrm>
            <a:off x="3715502" y="1907818"/>
            <a:ext cx="2481551" cy="375385"/>
          </a:xfrm>
          <a:prstGeom prst="snip2DiagRect">
            <a:avLst>
              <a:gd name="adj1" fmla="val 0"/>
              <a:gd name="adj2" fmla="val 16667"/>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22;p38"/>
          <p:cNvSpPr/>
          <p:nvPr/>
        </p:nvSpPr>
        <p:spPr>
          <a:xfrm>
            <a:off x="3715502" y="1299050"/>
            <a:ext cx="2481551" cy="365690"/>
          </a:xfrm>
          <a:prstGeom prst="snip2DiagRect">
            <a:avLst>
              <a:gd name="adj1" fmla="val 0"/>
              <a:gd name="adj2" fmla="val 16667"/>
            </a:avLst>
          </a:prstGeom>
          <a:solidFill>
            <a:srgbClr val="33CCCC"/>
          </a:solid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33CCCC"/>
              </a:solidFill>
            </a:endParaRPr>
          </a:p>
        </p:txBody>
      </p:sp>
      <p:sp>
        <p:nvSpPr>
          <p:cNvPr id="6" name="Google Shape;225;p38"/>
          <p:cNvSpPr txBox="1"/>
          <p:nvPr/>
        </p:nvSpPr>
        <p:spPr>
          <a:xfrm>
            <a:off x="3956553" y="1924920"/>
            <a:ext cx="1856099" cy="366411"/>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fr-FR" b="1" dirty="0">
                <a:solidFill>
                  <a:srgbClr val="434343"/>
                </a:solidFill>
                <a:latin typeface="Exo 2"/>
                <a:ea typeface="Exo 2"/>
                <a:cs typeface="Exo 2"/>
                <a:sym typeface="Exo 2"/>
              </a:rPr>
              <a:t>Interaction</a:t>
            </a:r>
            <a:endParaRPr b="1" dirty="0">
              <a:solidFill>
                <a:srgbClr val="434343"/>
              </a:solidFill>
              <a:latin typeface="Exo 2"/>
              <a:ea typeface="Exo 2"/>
              <a:cs typeface="Exo 2"/>
              <a:sym typeface="Exo 2"/>
            </a:endParaRPr>
          </a:p>
        </p:txBody>
      </p:sp>
      <p:sp>
        <p:nvSpPr>
          <p:cNvPr id="7" name="Google Shape;227;p38"/>
          <p:cNvSpPr txBox="1"/>
          <p:nvPr/>
        </p:nvSpPr>
        <p:spPr>
          <a:xfrm>
            <a:off x="3751216" y="1347599"/>
            <a:ext cx="2388881" cy="286068"/>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fr-FR" b="1" dirty="0">
                <a:solidFill>
                  <a:srgbClr val="FFFFFF"/>
                </a:solidFill>
                <a:latin typeface="Exo 2"/>
                <a:ea typeface="Exo 2"/>
                <a:cs typeface="Exo 2"/>
                <a:sym typeface="Exo 2"/>
              </a:rPr>
              <a:t>Basic</a:t>
            </a:r>
            <a:endParaRPr b="1" dirty="0">
              <a:solidFill>
                <a:srgbClr val="FFFFFF"/>
              </a:solidFill>
              <a:latin typeface="Exo 2"/>
              <a:ea typeface="Exo 2"/>
              <a:cs typeface="Exo 2"/>
              <a:sym typeface="Exo 2"/>
            </a:endParaRPr>
          </a:p>
        </p:txBody>
      </p:sp>
      <p:sp>
        <p:nvSpPr>
          <p:cNvPr id="8" name="Google Shape;222;p38"/>
          <p:cNvSpPr/>
          <p:nvPr/>
        </p:nvSpPr>
        <p:spPr>
          <a:xfrm>
            <a:off x="3714918" y="3246875"/>
            <a:ext cx="2481551" cy="365690"/>
          </a:xfrm>
          <a:prstGeom prst="snip2DiagRect">
            <a:avLst>
              <a:gd name="adj1" fmla="val 0"/>
              <a:gd name="adj2" fmla="val 16667"/>
            </a:avLst>
          </a:prstGeom>
          <a:solidFill>
            <a:srgbClr val="33CCCC"/>
          </a:solid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33CCCC"/>
              </a:solidFill>
            </a:endParaRPr>
          </a:p>
        </p:txBody>
      </p:sp>
      <p:sp>
        <p:nvSpPr>
          <p:cNvPr id="10" name="Google Shape;227;p38"/>
          <p:cNvSpPr txBox="1"/>
          <p:nvPr/>
        </p:nvSpPr>
        <p:spPr>
          <a:xfrm>
            <a:off x="3714918" y="3295424"/>
            <a:ext cx="2388881" cy="293322"/>
          </a:xfrm>
          <a:prstGeom prst="rect">
            <a:avLst/>
          </a:prstGeom>
          <a:noFill/>
          <a:ln>
            <a:noFill/>
          </a:ln>
        </p:spPr>
        <p:txBody>
          <a:bodyPr spcFirstLastPara="1" wrap="square" lIns="91425" tIns="91425" rIns="91425" bIns="91425" anchor="b" anchorCtr="0">
            <a:noAutofit/>
          </a:bodyPr>
          <a:lstStyle/>
          <a:p>
            <a:pPr lvl="0" algn="ctr"/>
            <a:r>
              <a:rPr lang="fr-FR" b="1" dirty="0">
                <a:solidFill>
                  <a:srgbClr val="FFFFFF"/>
                </a:solidFill>
                <a:latin typeface="Exo 2"/>
                <a:ea typeface="Exo 2"/>
                <a:cs typeface="Exo 2"/>
                <a:sym typeface="Exo 2"/>
              </a:rPr>
              <a:t>Interaction</a:t>
            </a:r>
            <a:r>
              <a:rPr lang="fr-FR" b="1" dirty="0">
                <a:solidFill>
                  <a:srgbClr val="434343"/>
                </a:solidFill>
                <a:latin typeface="Exo 2"/>
                <a:ea typeface="Exo 2"/>
                <a:cs typeface="Exo 2"/>
                <a:sym typeface="Exo 2"/>
              </a:rPr>
              <a:t> </a:t>
            </a:r>
            <a:r>
              <a:rPr lang="fr-FR" b="1" dirty="0">
                <a:solidFill>
                  <a:srgbClr val="FFFFFF"/>
                </a:solidFill>
                <a:latin typeface="Exo 2"/>
                <a:ea typeface="Exo 2"/>
                <a:cs typeface="Exo 2"/>
                <a:sym typeface="Exo 2"/>
              </a:rPr>
              <a:t>+ </a:t>
            </a:r>
            <a:r>
              <a:rPr lang="fr-FR" b="1" dirty="0" err="1">
                <a:solidFill>
                  <a:srgbClr val="FFFFFF"/>
                </a:solidFill>
                <a:latin typeface="Exo 2"/>
                <a:ea typeface="Exo 2"/>
                <a:cs typeface="Exo 2"/>
                <a:sym typeface="Exo 2"/>
              </a:rPr>
              <a:t>Spline</a:t>
            </a:r>
            <a:endParaRPr b="1" dirty="0">
              <a:solidFill>
                <a:srgbClr val="FFFFFF"/>
              </a:solidFill>
              <a:latin typeface="Exo 2"/>
              <a:ea typeface="Exo 2"/>
              <a:cs typeface="Exo 2"/>
              <a:sym typeface="Exo 2"/>
            </a:endParaRPr>
          </a:p>
        </p:txBody>
      </p:sp>
      <p:sp>
        <p:nvSpPr>
          <p:cNvPr id="13" name="Google Shape;221;p38"/>
          <p:cNvSpPr/>
          <p:nvPr/>
        </p:nvSpPr>
        <p:spPr>
          <a:xfrm>
            <a:off x="3714918" y="2564746"/>
            <a:ext cx="2481551" cy="375385"/>
          </a:xfrm>
          <a:prstGeom prst="snip2DiagRect">
            <a:avLst>
              <a:gd name="adj1" fmla="val 0"/>
              <a:gd name="adj2" fmla="val 16667"/>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25;p38"/>
          <p:cNvSpPr txBox="1"/>
          <p:nvPr/>
        </p:nvSpPr>
        <p:spPr>
          <a:xfrm>
            <a:off x="3981308" y="2597107"/>
            <a:ext cx="1856099" cy="366411"/>
          </a:xfrm>
          <a:prstGeom prst="rect">
            <a:avLst/>
          </a:prstGeom>
          <a:noFill/>
          <a:ln>
            <a:noFill/>
          </a:ln>
        </p:spPr>
        <p:txBody>
          <a:bodyPr spcFirstLastPara="1" wrap="square" lIns="91425" tIns="91425" rIns="91425" bIns="91425" anchor="b" anchorCtr="0">
            <a:noAutofit/>
          </a:bodyPr>
          <a:lstStyle/>
          <a:p>
            <a:pPr lvl="0" algn="ctr"/>
            <a:r>
              <a:rPr lang="fr-FR" b="1" dirty="0" err="1">
                <a:solidFill>
                  <a:srgbClr val="434343"/>
                </a:solidFill>
                <a:latin typeface="Exo 2"/>
                <a:ea typeface="Exo 2"/>
                <a:cs typeface="Exo 2"/>
              </a:rPr>
              <a:t>Spline</a:t>
            </a:r>
            <a:endParaRPr b="1" dirty="0">
              <a:solidFill>
                <a:srgbClr val="434343"/>
              </a:solidFill>
              <a:latin typeface="Exo 2"/>
              <a:ea typeface="Exo 2"/>
              <a:cs typeface="Exo 2"/>
              <a:sym typeface="Exo 2"/>
            </a:endParaRPr>
          </a:p>
        </p:txBody>
      </p:sp>
      <p:sp>
        <p:nvSpPr>
          <p:cNvPr id="16" name="Google Shape;221;p38"/>
          <p:cNvSpPr/>
          <p:nvPr/>
        </p:nvSpPr>
        <p:spPr>
          <a:xfrm>
            <a:off x="3714918" y="3942696"/>
            <a:ext cx="2481551" cy="375385"/>
          </a:xfrm>
          <a:prstGeom prst="snip2DiagRect">
            <a:avLst>
              <a:gd name="adj1" fmla="val 0"/>
              <a:gd name="adj2" fmla="val 16667"/>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25;p38"/>
          <p:cNvSpPr txBox="1"/>
          <p:nvPr/>
        </p:nvSpPr>
        <p:spPr>
          <a:xfrm>
            <a:off x="3981308" y="3975057"/>
            <a:ext cx="1856099" cy="366411"/>
          </a:xfrm>
          <a:prstGeom prst="rect">
            <a:avLst/>
          </a:prstGeom>
          <a:noFill/>
          <a:ln>
            <a:noFill/>
          </a:ln>
        </p:spPr>
        <p:txBody>
          <a:bodyPr spcFirstLastPara="1" wrap="square" lIns="91425" tIns="91425" rIns="91425" bIns="91425" anchor="b" anchorCtr="0">
            <a:noAutofit/>
          </a:bodyPr>
          <a:lstStyle/>
          <a:p>
            <a:pPr lvl="0" algn="ctr"/>
            <a:r>
              <a:rPr lang="fr-FR" b="1" dirty="0" err="1">
                <a:solidFill>
                  <a:srgbClr val="434343"/>
                </a:solidFill>
                <a:latin typeface="Exo 2"/>
                <a:ea typeface="Exo 2"/>
                <a:cs typeface="Exo 2"/>
              </a:rPr>
              <a:t>Spline</a:t>
            </a:r>
            <a:r>
              <a:rPr lang="fr-FR" b="1" dirty="0">
                <a:solidFill>
                  <a:srgbClr val="434343"/>
                </a:solidFill>
                <a:latin typeface="Exo 2"/>
                <a:ea typeface="Exo 2"/>
                <a:cs typeface="Exo 2"/>
              </a:rPr>
              <a:t> </a:t>
            </a:r>
            <a:r>
              <a:rPr lang="fr-FR" b="1" dirty="0" err="1">
                <a:solidFill>
                  <a:srgbClr val="434343"/>
                </a:solidFill>
                <a:latin typeface="Exo 2"/>
                <a:ea typeface="Exo 2"/>
                <a:cs typeface="Exo 2"/>
              </a:rPr>
              <a:t>with</a:t>
            </a:r>
            <a:r>
              <a:rPr lang="fr-FR" b="1" dirty="0">
                <a:solidFill>
                  <a:srgbClr val="434343"/>
                </a:solidFill>
                <a:latin typeface="Exo 2"/>
                <a:ea typeface="Exo 2"/>
                <a:cs typeface="Exo 2"/>
              </a:rPr>
              <a:t> </a:t>
            </a:r>
            <a:r>
              <a:rPr lang="fr-FR" b="1" dirty="0" err="1">
                <a:solidFill>
                  <a:srgbClr val="434343"/>
                </a:solidFill>
                <a:latin typeface="Exo 2"/>
                <a:ea typeface="Exo 2"/>
                <a:cs typeface="Exo 2"/>
              </a:rPr>
              <a:t>nods</a:t>
            </a:r>
            <a:endParaRPr b="1" dirty="0">
              <a:solidFill>
                <a:srgbClr val="434343"/>
              </a:solidFill>
              <a:latin typeface="Exo 2"/>
              <a:ea typeface="Exo 2"/>
              <a:cs typeface="Exo 2"/>
              <a:sym typeface="Exo 2"/>
            </a:endParaRPr>
          </a:p>
        </p:txBody>
      </p:sp>
      <p:pic>
        <p:nvPicPr>
          <p:cNvPr id="2" name="Imag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4436" y="1556285"/>
            <a:ext cx="2577183" cy="2623480"/>
          </a:xfrm>
          <a:prstGeom prst="rect">
            <a:avLst/>
          </a:prstGeom>
        </p:spPr>
      </p:pic>
      <p:pic>
        <p:nvPicPr>
          <p:cNvPr id="20" name="Image 1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05793" y="119301"/>
            <a:ext cx="989422" cy="989422"/>
          </a:xfrm>
          <a:prstGeom prst="rect">
            <a:avLst/>
          </a:prstGeom>
        </p:spPr>
      </p:pic>
      <p:sp>
        <p:nvSpPr>
          <p:cNvPr id="23" name="ZoneTexte 22"/>
          <p:cNvSpPr txBox="1"/>
          <p:nvPr/>
        </p:nvSpPr>
        <p:spPr>
          <a:xfrm>
            <a:off x="6563360" y="1252669"/>
            <a:ext cx="2580640" cy="523220"/>
          </a:xfrm>
          <a:prstGeom prst="rect">
            <a:avLst/>
          </a:prstGeom>
          <a:noFill/>
        </p:spPr>
        <p:txBody>
          <a:bodyPr wrap="square" rtlCol="0">
            <a:spAutoFit/>
          </a:bodyPr>
          <a:lstStyle/>
          <a:p>
            <a:r>
              <a:rPr lang="fr-FR" dirty="0">
                <a:solidFill>
                  <a:srgbClr val="434343"/>
                </a:solidFill>
                <a:uFill>
                  <a:noFill/>
                </a:uFill>
                <a:latin typeface="Roboto Condensed Light"/>
                <a:ea typeface="Roboto Condensed Light"/>
                <a:cs typeface="Roboto Condensed Light"/>
              </a:rPr>
              <a:t>X : 16 variables, 10 catégoriques, 6 continues</a:t>
            </a:r>
          </a:p>
        </p:txBody>
      </p:sp>
      <p:sp>
        <p:nvSpPr>
          <p:cNvPr id="25" name="ZoneTexte 24"/>
          <p:cNvSpPr txBox="1"/>
          <p:nvPr/>
        </p:nvSpPr>
        <p:spPr>
          <a:xfrm>
            <a:off x="6563360" y="1887359"/>
            <a:ext cx="2580640" cy="307777"/>
          </a:xfrm>
          <a:prstGeom prst="rect">
            <a:avLst/>
          </a:prstGeom>
          <a:noFill/>
        </p:spPr>
        <p:txBody>
          <a:bodyPr wrap="square" rtlCol="0">
            <a:spAutoFit/>
          </a:bodyPr>
          <a:lstStyle/>
          <a:p>
            <a:r>
              <a:rPr lang="fr-FR" dirty="0">
                <a:solidFill>
                  <a:srgbClr val="434343"/>
                </a:solidFill>
                <a:uFill>
                  <a:noFill/>
                </a:uFill>
                <a:latin typeface="Roboto Condensed Light"/>
                <a:ea typeface="Roboto Condensed Light"/>
                <a:cs typeface="Roboto Condensed Light"/>
              </a:rPr>
              <a:t>Variables 2 à 2</a:t>
            </a:r>
          </a:p>
        </p:txBody>
      </p:sp>
      <p:sp>
        <p:nvSpPr>
          <p:cNvPr id="26" name="ZoneTexte 25"/>
          <p:cNvSpPr txBox="1"/>
          <p:nvPr/>
        </p:nvSpPr>
        <p:spPr>
          <a:xfrm>
            <a:off x="6563360" y="2404170"/>
            <a:ext cx="2580640" cy="738664"/>
          </a:xfrm>
          <a:prstGeom prst="rect">
            <a:avLst/>
          </a:prstGeom>
          <a:noFill/>
        </p:spPr>
        <p:txBody>
          <a:bodyPr wrap="square" rtlCol="0">
            <a:spAutoFit/>
          </a:bodyPr>
          <a:lstStyle/>
          <a:p>
            <a:r>
              <a:rPr lang="fr-FR" dirty="0" err="1">
                <a:solidFill>
                  <a:srgbClr val="434343"/>
                </a:solidFill>
                <a:uFill>
                  <a:noFill/>
                </a:uFill>
                <a:latin typeface="Roboto Condensed Light"/>
                <a:ea typeface="Roboto Condensed Light"/>
                <a:cs typeface="Roboto Condensed Light"/>
              </a:rPr>
              <a:t>Tuning</a:t>
            </a:r>
            <a:r>
              <a:rPr lang="fr-FR" dirty="0">
                <a:solidFill>
                  <a:srgbClr val="434343"/>
                </a:solidFill>
                <a:uFill>
                  <a:noFill/>
                </a:uFill>
                <a:latin typeface="Roboto Condensed Light"/>
                <a:ea typeface="Roboto Condensed Light"/>
                <a:cs typeface="Roboto Condensed Light"/>
              </a:rPr>
              <a:t> le </a:t>
            </a:r>
            <a:r>
              <a:rPr lang="fr-FR" dirty="0" err="1">
                <a:solidFill>
                  <a:srgbClr val="434343"/>
                </a:solidFill>
                <a:uFill>
                  <a:noFill/>
                </a:uFill>
                <a:latin typeface="Roboto Condensed Light"/>
                <a:ea typeface="Roboto Condensed Light"/>
                <a:cs typeface="Roboto Condensed Light"/>
              </a:rPr>
              <a:t>degree</a:t>
            </a:r>
            <a:r>
              <a:rPr lang="fr-FR" dirty="0">
                <a:solidFill>
                  <a:srgbClr val="434343"/>
                </a:solidFill>
                <a:uFill>
                  <a:noFill/>
                </a:uFill>
                <a:latin typeface="Roboto Condensed Light"/>
                <a:ea typeface="Roboto Condensed Light"/>
                <a:cs typeface="Roboto Condensed Light"/>
              </a:rPr>
              <a:t> de liberté pour 6 var continues</a:t>
            </a:r>
          </a:p>
          <a:p>
            <a:r>
              <a:rPr lang="fr-FR" dirty="0" err="1">
                <a:solidFill>
                  <a:srgbClr val="434343"/>
                </a:solidFill>
                <a:uFill>
                  <a:noFill/>
                </a:uFill>
                <a:latin typeface="Roboto Condensed Light"/>
                <a:ea typeface="Roboto Condensed Light"/>
                <a:cs typeface="Roboto Condensed Light"/>
              </a:rPr>
              <a:t>Degree</a:t>
            </a:r>
            <a:r>
              <a:rPr lang="fr-FR" dirty="0">
                <a:solidFill>
                  <a:srgbClr val="434343"/>
                </a:solidFill>
                <a:uFill>
                  <a:noFill/>
                </a:uFill>
                <a:latin typeface="Roboto Condensed Light"/>
                <a:ea typeface="Roboto Condensed Light"/>
                <a:cs typeface="Roboto Condensed Light"/>
              </a:rPr>
              <a:t> of polynomial </a:t>
            </a:r>
            <a:r>
              <a:rPr lang="fr-FR" dirty="0" err="1">
                <a:solidFill>
                  <a:srgbClr val="434343"/>
                </a:solidFill>
                <a:uFill>
                  <a:noFill/>
                </a:uFill>
                <a:latin typeface="Roboto Condensed Light"/>
                <a:ea typeface="Roboto Condensed Light"/>
                <a:cs typeface="Roboto Condensed Light"/>
              </a:rPr>
              <a:t>spline</a:t>
            </a:r>
            <a:r>
              <a:rPr lang="fr-FR" dirty="0">
                <a:solidFill>
                  <a:srgbClr val="434343"/>
                </a:solidFill>
                <a:uFill>
                  <a:noFill/>
                </a:uFill>
                <a:latin typeface="Roboto Condensed Light"/>
                <a:ea typeface="Roboto Condensed Light"/>
                <a:cs typeface="Roboto Condensed Light"/>
              </a:rPr>
              <a:t> = 3</a:t>
            </a:r>
          </a:p>
        </p:txBody>
      </p:sp>
      <p:sp>
        <p:nvSpPr>
          <p:cNvPr id="18" name="ZoneTexte 17"/>
          <p:cNvSpPr txBox="1"/>
          <p:nvPr/>
        </p:nvSpPr>
        <p:spPr>
          <a:xfrm>
            <a:off x="6604895" y="3942696"/>
            <a:ext cx="2580640" cy="523220"/>
          </a:xfrm>
          <a:prstGeom prst="rect">
            <a:avLst/>
          </a:prstGeom>
          <a:noFill/>
        </p:spPr>
        <p:txBody>
          <a:bodyPr wrap="square" rtlCol="0">
            <a:spAutoFit/>
          </a:bodyPr>
          <a:lstStyle/>
          <a:p>
            <a:r>
              <a:rPr lang="fr-FR" dirty="0">
                <a:solidFill>
                  <a:srgbClr val="434343"/>
                </a:solidFill>
                <a:uFill>
                  <a:noFill/>
                </a:uFill>
                <a:latin typeface="Roboto Condensed Light"/>
                <a:ea typeface="Roboto Condensed Light"/>
                <a:cs typeface="Roboto Condensed Light"/>
              </a:rPr>
              <a:t>Fonction </a:t>
            </a:r>
            <a:r>
              <a:rPr lang="fr-FR" dirty="0" err="1">
                <a:solidFill>
                  <a:srgbClr val="434343"/>
                </a:solidFill>
                <a:uFill>
                  <a:noFill/>
                </a:uFill>
                <a:latin typeface="Roboto Condensed Light"/>
                <a:ea typeface="Roboto Condensed Light"/>
                <a:cs typeface="Roboto Condensed Light"/>
              </a:rPr>
              <a:t>Spline</a:t>
            </a:r>
            <a:r>
              <a:rPr lang="fr-FR" dirty="0">
                <a:solidFill>
                  <a:srgbClr val="434343"/>
                </a:solidFill>
                <a:uFill>
                  <a:noFill/>
                </a:uFill>
                <a:latin typeface="Roboto Condensed Light"/>
                <a:ea typeface="Roboto Condensed Light"/>
                <a:cs typeface="Roboto Condensed Light"/>
              </a:rPr>
              <a:t> codé à la main avec de </a:t>
            </a:r>
            <a:r>
              <a:rPr lang="fr-FR" dirty="0" err="1">
                <a:solidFill>
                  <a:srgbClr val="434343"/>
                </a:solidFill>
                <a:uFill>
                  <a:noFill/>
                </a:uFill>
                <a:latin typeface="Roboto Condensed Light"/>
                <a:ea typeface="Roboto Condensed Light"/>
                <a:cs typeface="Roboto Condensed Light"/>
              </a:rPr>
              <a:t>noeuds</a:t>
            </a:r>
            <a:endParaRPr lang="fr-FR" dirty="0">
              <a:solidFill>
                <a:srgbClr val="434343"/>
              </a:solidFill>
              <a:uFill>
                <a:noFill/>
              </a:uFill>
              <a:latin typeface="Roboto Condensed Light"/>
              <a:ea typeface="Roboto Condensed Light"/>
              <a:cs typeface="Roboto Condensed Light"/>
            </a:endParaRPr>
          </a:p>
        </p:txBody>
      </p:sp>
    </p:spTree>
    <p:extLst>
      <p:ext uri="{BB962C8B-B14F-4D97-AF65-F5344CB8AC3E}">
        <p14:creationId xmlns:p14="http://schemas.microsoft.com/office/powerpoint/2010/main" val="2506022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6">
                                            <p:txEl>
                                              <p:pRg st="0" end="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6">
                                            <p:txEl>
                                              <p:pRg st="1" end="1"/>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0"/>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8"/>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17"/>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6"/>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4" grpId="0" animBg="1"/>
      <p:bldP spid="5" grpId="0" animBg="1"/>
      <p:bldP spid="6" grpId="0"/>
      <p:bldP spid="7" grpId="0"/>
      <p:bldP spid="8" grpId="0" animBg="1"/>
      <p:bldP spid="10" grpId="0"/>
      <p:bldP spid="13" grpId="0" animBg="1"/>
      <p:bldP spid="14" grpId="0"/>
      <p:bldP spid="16" grpId="0" animBg="1"/>
      <p:bldP spid="17" grpId="0"/>
      <p:bldP spid="23" grpId="0"/>
      <p:bldP spid="25" grpId="0"/>
      <p:bldP spid="1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9" name="Google Shape;257;p41"/>
          <p:cNvSpPr txBox="1">
            <a:spLocks noGrp="1"/>
          </p:cNvSpPr>
          <p:nvPr>
            <p:ph type="ctrTitle"/>
          </p:nvPr>
        </p:nvSpPr>
        <p:spPr>
          <a:xfrm>
            <a:off x="1393351" y="363474"/>
            <a:ext cx="5214300" cy="594090"/>
          </a:xfrm>
          <a:prstGeom prst="rect">
            <a:avLst/>
          </a:prstGeom>
        </p:spPr>
        <p:txBody>
          <a:bodyPr spcFirstLastPara="1" wrap="square" lIns="91425" tIns="91425" rIns="91425" bIns="91425" anchor="t" anchorCtr="0">
            <a:noAutofit/>
          </a:bodyPr>
          <a:lstStyle/>
          <a:p>
            <a:pPr lvl="0"/>
            <a:r>
              <a:rPr lang="fr-FR" dirty="0"/>
              <a:t>Modélisation</a:t>
            </a:r>
            <a:endParaRPr dirty="0"/>
          </a:p>
        </p:txBody>
      </p:sp>
      <p:sp>
        <p:nvSpPr>
          <p:cNvPr id="36" name="Google Shape;221;p38"/>
          <p:cNvSpPr/>
          <p:nvPr/>
        </p:nvSpPr>
        <p:spPr>
          <a:xfrm>
            <a:off x="3028615" y="1672321"/>
            <a:ext cx="2481551" cy="375385"/>
          </a:xfrm>
          <a:prstGeom prst="snip2DiagRect">
            <a:avLst>
              <a:gd name="adj1" fmla="val 0"/>
              <a:gd name="adj2" fmla="val 16667"/>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22;p38"/>
          <p:cNvSpPr/>
          <p:nvPr/>
        </p:nvSpPr>
        <p:spPr>
          <a:xfrm>
            <a:off x="3028615" y="1314687"/>
            <a:ext cx="2481551" cy="365690"/>
          </a:xfrm>
          <a:prstGeom prst="snip2DiagRect">
            <a:avLst>
              <a:gd name="adj1" fmla="val 0"/>
              <a:gd name="adj2"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25;p38"/>
          <p:cNvSpPr txBox="1"/>
          <p:nvPr/>
        </p:nvSpPr>
        <p:spPr>
          <a:xfrm>
            <a:off x="3144982" y="1676433"/>
            <a:ext cx="2286000" cy="39558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0" indent="0" algn="ctr">
              <a:buNone/>
              <a:defRPr b="1">
                <a:solidFill>
                  <a:srgbClr val="434343"/>
                </a:solidFill>
                <a:latin typeface="Exo 2"/>
                <a:ea typeface="Exo 2"/>
                <a:cs typeface="Exo 2"/>
              </a:defRPr>
            </a:lvl1pPr>
          </a:lstStyle>
          <a:p>
            <a:r>
              <a:rPr lang="fr-FR" dirty="0" err="1"/>
              <a:t>Random</a:t>
            </a:r>
            <a:r>
              <a:rPr lang="fr-FR" dirty="0"/>
              <a:t> Forest Models </a:t>
            </a:r>
            <a:endParaRPr dirty="0">
              <a:sym typeface="Exo 2"/>
            </a:endParaRPr>
          </a:p>
        </p:txBody>
      </p:sp>
      <p:sp>
        <p:nvSpPr>
          <p:cNvPr id="39" name="Google Shape;227;p38"/>
          <p:cNvSpPr txBox="1"/>
          <p:nvPr/>
        </p:nvSpPr>
        <p:spPr>
          <a:xfrm>
            <a:off x="2874819" y="1339917"/>
            <a:ext cx="2819400" cy="326489"/>
          </a:xfrm>
          <a:prstGeom prst="rect">
            <a:avLst/>
          </a:prstGeom>
          <a:noFill/>
          <a:ln>
            <a:noFill/>
          </a:ln>
        </p:spPr>
        <p:txBody>
          <a:bodyPr spcFirstLastPara="1" wrap="square" lIns="91425" tIns="91425" rIns="91425" bIns="91425" anchor="b" anchorCtr="0">
            <a:noAutofit/>
          </a:bodyPr>
          <a:lstStyle/>
          <a:p>
            <a:pPr lvl="0" algn="ctr"/>
            <a:r>
              <a:rPr lang="fr-FR" b="1" dirty="0">
                <a:solidFill>
                  <a:srgbClr val="FFFFFF"/>
                </a:solidFill>
                <a:latin typeface="Exo 2"/>
                <a:ea typeface="Exo 2"/>
                <a:cs typeface="Exo 2"/>
              </a:rPr>
              <a:t>Logistic</a:t>
            </a:r>
            <a:r>
              <a:rPr lang="fr-FR" dirty="0"/>
              <a:t> </a:t>
            </a:r>
            <a:r>
              <a:rPr lang="fr-FR" b="1" dirty="0">
                <a:solidFill>
                  <a:srgbClr val="FFFFFF"/>
                </a:solidFill>
                <a:latin typeface="Exo 2"/>
                <a:ea typeface="Exo 2"/>
                <a:cs typeface="Exo 2"/>
              </a:rPr>
              <a:t>Regression</a:t>
            </a:r>
            <a:r>
              <a:rPr lang="fr-FR" dirty="0"/>
              <a:t> </a:t>
            </a:r>
            <a:r>
              <a:rPr lang="fr-FR" b="1" dirty="0">
                <a:solidFill>
                  <a:srgbClr val="FFFFFF"/>
                </a:solidFill>
                <a:latin typeface="Exo 2"/>
                <a:ea typeface="Exo 2"/>
                <a:cs typeface="Exo 2"/>
              </a:rPr>
              <a:t>Models</a:t>
            </a:r>
            <a:r>
              <a:rPr lang="fr-FR" dirty="0"/>
              <a:t> </a:t>
            </a:r>
            <a:endParaRPr b="1" dirty="0">
              <a:solidFill>
                <a:srgbClr val="FFFFFF"/>
              </a:solidFill>
              <a:latin typeface="Exo 2"/>
              <a:ea typeface="Exo 2"/>
              <a:cs typeface="Exo 2"/>
              <a:sym typeface="Exo 2"/>
            </a:endParaRPr>
          </a:p>
        </p:txBody>
      </p:sp>
      <p:sp>
        <p:nvSpPr>
          <p:cNvPr id="40" name="Google Shape;221;p38"/>
          <p:cNvSpPr/>
          <p:nvPr/>
        </p:nvSpPr>
        <p:spPr>
          <a:xfrm>
            <a:off x="3028615" y="2406393"/>
            <a:ext cx="2481551" cy="375385"/>
          </a:xfrm>
          <a:prstGeom prst="snip2DiagRect">
            <a:avLst>
              <a:gd name="adj1" fmla="val 0"/>
              <a:gd name="adj2" fmla="val 16667"/>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22;p38"/>
          <p:cNvSpPr/>
          <p:nvPr/>
        </p:nvSpPr>
        <p:spPr>
          <a:xfrm>
            <a:off x="3028615" y="2048759"/>
            <a:ext cx="2481551" cy="365690"/>
          </a:xfrm>
          <a:prstGeom prst="snip2DiagRect">
            <a:avLst>
              <a:gd name="adj1" fmla="val 0"/>
              <a:gd name="adj2"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25;p38"/>
          <p:cNvSpPr txBox="1"/>
          <p:nvPr/>
        </p:nvSpPr>
        <p:spPr>
          <a:xfrm>
            <a:off x="3144983" y="2429653"/>
            <a:ext cx="2221574" cy="37643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0" indent="0" algn="ctr">
              <a:buNone/>
              <a:defRPr b="1">
                <a:solidFill>
                  <a:srgbClr val="434343"/>
                </a:solidFill>
                <a:latin typeface="Exo 2"/>
                <a:ea typeface="Exo 2"/>
                <a:cs typeface="Exo 2"/>
              </a:defRPr>
            </a:lvl1pPr>
          </a:lstStyle>
          <a:p>
            <a:r>
              <a:rPr lang="fr-FR" dirty="0" err="1"/>
              <a:t>linear</a:t>
            </a:r>
            <a:r>
              <a:rPr lang="fr-FR" dirty="0"/>
              <a:t> SVM</a:t>
            </a:r>
            <a:endParaRPr dirty="0">
              <a:sym typeface="Exo 2"/>
            </a:endParaRPr>
          </a:p>
        </p:txBody>
      </p:sp>
      <p:sp>
        <p:nvSpPr>
          <p:cNvPr id="43" name="Google Shape;227;p38"/>
          <p:cNvSpPr txBox="1"/>
          <p:nvPr/>
        </p:nvSpPr>
        <p:spPr>
          <a:xfrm>
            <a:off x="3144982" y="2082045"/>
            <a:ext cx="2286000" cy="32648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RPr/>
            </a:defPPr>
            <a:lvl1pPr algn="ctr">
              <a:defRPr b="1">
                <a:solidFill>
                  <a:srgbClr val="FFFFFF"/>
                </a:solidFill>
                <a:latin typeface="Exo 2"/>
                <a:ea typeface="Exo 2"/>
                <a:cs typeface="Exo 2"/>
              </a:defRPr>
            </a:lvl1pPr>
          </a:lstStyle>
          <a:p>
            <a:r>
              <a:rPr lang="fr-FR" dirty="0" err="1"/>
              <a:t>Boosted</a:t>
            </a:r>
            <a:r>
              <a:rPr lang="fr-FR" dirty="0"/>
              <a:t> </a:t>
            </a:r>
            <a:r>
              <a:rPr lang="fr-FR" dirty="0" err="1"/>
              <a:t>Trees</a:t>
            </a:r>
            <a:r>
              <a:rPr lang="fr-FR" dirty="0"/>
              <a:t> </a:t>
            </a:r>
            <a:endParaRPr dirty="0">
              <a:sym typeface="Exo 2"/>
            </a:endParaRPr>
          </a:p>
        </p:txBody>
      </p:sp>
      <p:sp>
        <p:nvSpPr>
          <p:cNvPr id="44" name="Google Shape;221;p38"/>
          <p:cNvSpPr/>
          <p:nvPr/>
        </p:nvSpPr>
        <p:spPr>
          <a:xfrm>
            <a:off x="3028615" y="3154131"/>
            <a:ext cx="2481551" cy="375385"/>
          </a:xfrm>
          <a:prstGeom prst="snip2DiagRect">
            <a:avLst>
              <a:gd name="adj1" fmla="val 0"/>
              <a:gd name="adj2" fmla="val 16667"/>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22;p38"/>
          <p:cNvSpPr/>
          <p:nvPr/>
        </p:nvSpPr>
        <p:spPr>
          <a:xfrm>
            <a:off x="3028615" y="2796497"/>
            <a:ext cx="2481551" cy="365690"/>
          </a:xfrm>
          <a:prstGeom prst="snip2DiagRect">
            <a:avLst>
              <a:gd name="adj1" fmla="val 0"/>
              <a:gd name="adj2"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25;p38"/>
          <p:cNvSpPr txBox="1"/>
          <p:nvPr/>
        </p:nvSpPr>
        <p:spPr>
          <a:xfrm>
            <a:off x="3046275" y="3181503"/>
            <a:ext cx="2384708" cy="37232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0" indent="0" algn="ctr">
              <a:buNone/>
              <a:defRPr b="1">
                <a:solidFill>
                  <a:srgbClr val="434343"/>
                </a:solidFill>
                <a:latin typeface="Exo 2"/>
                <a:ea typeface="Exo 2"/>
                <a:cs typeface="Exo 2"/>
              </a:defRPr>
            </a:lvl1pPr>
          </a:lstStyle>
          <a:p>
            <a:r>
              <a:rPr lang="fr-FR" dirty="0"/>
              <a:t>K-</a:t>
            </a:r>
            <a:r>
              <a:rPr lang="fr-FR" dirty="0" err="1"/>
              <a:t>Nearest</a:t>
            </a:r>
            <a:r>
              <a:rPr lang="fr-FR" dirty="0"/>
              <a:t> </a:t>
            </a:r>
            <a:r>
              <a:rPr lang="fr-FR" dirty="0" err="1"/>
              <a:t>Neighbor</a:t>
            </a:r>
            <a:r>
              <a:rPr lang="fr-FR" dirty="0"/>
              <a:t> </a:t>
            </a:r>
            <a:endParaRPr dirty="0">
              <a:sym typeface="Exo 2"/>
            </a:endParaRPr>
          </a:p>
        </p:txBody>
      </p:sp>
      <p:sp>
        <p:nvSpPr>
          <p:cNvPr id="47" name="Google Shape;227;p38"/>
          <p:cNvSpPr txBox="1"/>
          <p:nvPr/>
        </p:nvSpPr>
        <p:spPr>
          <a:xfrm>
            <a:off x="3144982" y="2821727"/>
            <a:ext cx="2286000" cy="32648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algn="ctr">
              <a:defRPr b="1">
                <a:solidFill>
                  <a:srgbClr val="FFFFFF"/>
                </a:solidFill>
                <a:latin typeface="Exo 2"/>
                <a:ea typeface="Exo 2"/>
                <a:cs typeface="Exo 2"/>
              </a:defRPr>
            </a:lvl1pPr>
          </a:lstStyle>
          <a:p>
            <a:r>
              <a:rPr lang="fr-FR" dirty="0"/>
              <a:t>polynomial SVM</a:t>
            </a:r>
            <a:endParaRPr dirty="0">
              <a:sym typeface="Exo 2"/>
            </a:endParaRPr>
          </a:p>
        </p:txBody>
      </p:sp>
      <p:sp>
        <p:nvSpPr>
          <p:cNvPr id="48" name="Google Shape;221;p38"/>
          <p:cNvSpPr/>
          <p:nvPr/>
        </p:nvSpPr>
        <p:spPr>
          <a:xfrm>
            <a:off x="3028615" y="3888203"/>
            <a:ext cx="2481551" cy="375385"/>
          </a:xfrm>
          <a:prstGeom prst="snip2DiagRect">
            <a:avLst>
              <a:gd name="adj1" fmla="val 0"/>
              <a:gd name="adj2" fmla="val 16667"/>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22;p38"/>
          <p:cNvSpPr/>
          <p:nvPr/>
        </p:nvSpPr>
        <p:spPr>
          <a:xfrm>
            <a:off x="3028615" y="3530569"/>
            <a:ext cx="2481551" cy="365690"/>
          </a:xfrm>
          <a:prstGeom prst="snip2DiagRect">
            <a:avLst>
              <a:gd name="adj1" fmla="val 0"/>
              <a:gd name="adj2"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25;p38"/>
          <p:cNvSpPr txBox="1"/>
          <p:nvPr/>
        </p:nvSpPr>
        <p:spPr>
          <a:xfrm>
            <a:off x="3046273" y="3906285"/>
            <a:ext cx="2384709" cy="38161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0" indent="0" algn="ctr">
              <a:buNone/>
              <a:defRPr b="1">
                <a:solidFill>
                  <a:srgbClr val="434343"/>
                </a:solidFill>
                <a:latin typeface="Exo 2"/>
                <a:ea typeface="Exo 2"/>
                <a:cs typeface="Exo 2"/>
              </a:defRPr>
            </a:lvl1pPr>
          </a:lstStyle>
          <a:p>
            <a:r>
              <a:rPr lang="fr-FR" dirty="0" err="1"/>
              <a:t>Decision</a:t>
            </a:r>
            <a:r>
              <a:rPr lang="fr-FR" dirty="0"/>
              <a:t> </a:t>
            </a:r>
            <a:r>
              <a:rPr lang="fr-FR" dirty="0" err="1"/>
              <a:t>Tree</a:t>
            </a:r>
            <a:endParaRPr dirty="0">
              <a:sym typeface="Exo 2"/>
            </a:endParaRPr>
          </a:p>
        </p:txBody>
      </p:sp>
      <p:sp>
        <p:nvSpPr>
          <p:cNvPr id="51" name="Google Shape;227;p38"/>
          <p:cNvSpPr txBox="1"/>
          <p:nvPr/>
        </p:nvSpPr>
        <p:spPr>
          <a:xfrm>
            <a:off x="3144982" y="3563855"/>
            <a:ext cx="2286000" cy="326489"/>
          </a:xfrm>
          <a:prstGeom prst="rect">
            <a:avLst/>
          </a:prstGeom>
          <a:noFill/>
          <a:ln>
            <a:noFill/>
          </a:ln>
        </p:spPr>
        <p:txBody>
          <a:bodyPr spcFirstLastPara="1" wrap="square" lIns="91425" tIns="91425" rIns="91425" bIns="91425" anchor="b" anchorCtr="0">
            <a:noAutofit/>
          </a:bodyPr>
          <a:lstStyle/>
          <a:p>
            <a:pPr lvl="0" algn="ctr"/>
            <a:r>
              <a:rPr lang="fr-FR" b="1" dirty="0">
                <a:solidFill>
                  <a:srgbClr val="FFFFFF"/>
                </a:solidFill>
                <a:latin typeface="Exo 2"/>
                <a:ea typeface="Exo 2"/>
                <a:cs typeface="Exo 2"/>
              </a:rPr>
              <a:t>MARS</a:t>
            </a:r>
            <a:endParaRPr b="1" dirty="0">
              <a:solidFill>
                <a:srgbClr val="FFFFFF"/>
              </a:solidFill>
              <a:latin typeface="Exo 2"/>
              <a:ea typeface="Exo 2"/>
              <a:cs typeface="Exo 2"/>
              <a:sym typeface="Exo 2"/>
            </a:endParaRPr>
          </a:p>
        </p:txBody>
      </p:sp>
      <p:sp>
        <p:nvSpPr>
          <p:cNvPr id="52" name="Google Shape;222;p38"/>
          <p:cNvSpPr/>
          <p:nvPr/>
        </p:nvSpPr>
        <p:spPr>
          <a:xfrm>
            <a:off x="3028615" y="4259725"/>
            <a:ext cx="2481551" cy="365690"/>
          </a:xfrm>
          <a:prstGeom prst="snip2DiagRect">
            <a:avLst>
              <a:gd name="adj1" fmla="val 0"/>
              <a:gd name="adj2"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27;p38"/>
          <p:cNvSpPr txBox="1"/>
          <p:nvPr/>
        </p:nvSpPr>
        <p:spPr>
          <a:xfrm>
            <a:off x="2661770" y="4293011"/>
            <a:ext cx="3291784" cy="326489"/>
          </a:xfrm>
          <a:prstGeom prst="rect">
            <a:avLst/>
          </a:prstGeom>
          <a:noFill/>
          <a:ln>
            <a:noFill/>
          </a:ln>
        </p:spPr>
        <p:txBody>
          <a:bodyPr spcFirstLastPara="1" wrap="square" lIns="91425" tIns="91425" rIns="91425" bIns="91425" anchor="b" anchorCtr="0">
            <a:noAutofit/>
          </a:bodyPr>
          <a:lstStyle/>
          <a:p>
            <a:pPr algn="ctr"/>
            <a:r>
              <a:rPr lang="fr-FR" b="1" dirty="0">
                <a:solidFill>
                  <a:srgbClr val="FFFFFF"/>
                </a:solidFill>
                <a:latin typeface="Exo 2"/>
                <a:ea typeface="Exo 2"/>
                <a:cs typeface="Exo 2"/>
              </a:rPr>
              <a:t>Single Layer Neural Network</a:t>
            </a:r>
          </a:p>
        </p:txBody>
      </p:sp>
      <p:sp>
        <p:nvSpPr>
          <p:cNvPr id="62" name="ZoneTexte 61"/>
          <p:cNvSpPr txBox="1"/>
          <p:nvPr/>
        </p:nvSpPr>
        <p:spPr>
          <a:xfrm>
            <a:off x="6212363" y="2452526"/>
            <a:ext cx="2905721" cy="1077218"/>
          </a:xfrm>
          <a:prstGeom prst="rect">
            <a:avLst/>
          </a:prstGeom>
          <a:noFill/>
        </p:spPr>
        <p:txBody>
          <a:bodyPr wrap="square" rtlCol="0">
            <a:spAutoFit/>
          </a:bodyPr>
          <a:lstStyle/>
          <a:p>
            <a:pPr marL="285750" indent="-285750">
              <a:buFont typeface="Arial" panose="020B0604020202020204" pitchFamily="34" charset="0"/>
              <a:buChar char="•"/>
            </a:pPr>
            <a:r>
              <a:rPr lang="fr-FR" sz="1600" dirty="0">
                <a:solidFill>
                  <a:srgbClr val="434343"/>
                </a:solidFill>
                <a:uFill>
                  <a:noFill/>
                </a:uFill>
                <a:latin typeface="Roboto Condensed Light"/>
                <a:ea typeface="Roboto Condensed Light"/>
                <a:cs typeface="Roboto Condensed Light"/>
                <a:sym typeface="Roboto Condensed Light"/>
              </a:rPr>
              <a:t>9 modèles</a:t>
            </a:r>
          </a:p>
          <a:p>
            <a:pPr marL="285750" indent="-285750">
              <a:buFont typeface="Arial" panose="020B0604020202020204" pitchFamily="34" charset="0"/>
              <a:buChar char="•"/>
            </a:pPr>
            <a:r>
              <a:rPr lang="fr-FR" sz="1600" dirty="0" err="1">
                <a:solidFill>
                  <a:srgbClr val="434343"/>
                </a:solidFill>
                <a:uFill>
                  <a:noFill/>
                </a:uFill>
                <a:latin typeface="Roboto Condensed Light"/>
                <a:ea typeface="Roboto Condensed Light"/>
                <a:cs typeface="Roboto Condensed Light"/>
                <a:sym typeface="Roboto Condensed Light"/>
              </a:rPr>
              <a:t>Tuning</a:t>
            </a:r>
            <a:r>
              <a:rPr lang="fr-FR" sz="1600" dirty="0">
                <a:solidFill>
                  <a:srgbClr val="434343"/>
                </a:solidFill>
                <a:uFill>
                  <a:noFill/>
                </a:uFill>
                <a:latin typeface="Roboto Condensed Light"/>
                <a:ea typeface="Roboto Condensed Light"/>
                <a:cs typeface="Roboto Condensed Light"/>
                <a:sym typeface="Roboto Condensed Light"/>
              </a:rPr>
              <a:t> les </a:t>
            </a:r>
            <a:r>
              <a:rPr lang="fr-FR" sz="1600" dirty="0" err="1">
                <a:solidFill>
                  <a:srgbClr val="434343"/>
                </a:solidFill>
                <a:uFill>
                  <a:noFill/>
                </a:uFill>
                <a:latin typeface="Roboto Condensed Light"/>
                <a:ea typeface="Roboto Condensed Light"/>
                <a:cs typeface="Roboto Condensed Light"/>
                <a:sym typeface="Roboto Condensed Light"/>
              </a:rPr>
              <a:t>differents</a:t>
            </a:r>
            <a:r>
              <a:rPr lang="fr-FR" sz="1600" dirty="0">
                <a:solidFill>
                  <a:srgbClr val="434343"/>
                </a:solidFill>
                <a:uFill>
                  <a:noFill/>
                </a:uFill>
                <a:latin typeface="Roboto Condensed Light"/>
                <a:ea typeface="Roboto Condensed Light"/>
                <a:cs typeface="Roboto Condensed Light"/>
                <a:sym typeface="Roboto Condensed Light"/>
              </a:rPr>
              <a:t> paramètres : </a:t>
            </a:r>
            <a:r>
              <a:rPr lang="fr-FR" sz="1600" dirty="0" err="1">
                <a:solidFill>
                  <a:srgbClr val="0070C0"/>
                </a:solidFill>
                <a:uFill>
                  <a:noFill/>
                </a:uFill>
                <a:latin typeface="Roboto Condensed Light"/>
                <a:ea typeface="Roboto Condensed Light"/>
                <a:cs typeface="Roboto Condensed Light"/>
                <a:sym typeface="Roboto Condensed Light"/>
              </a:rPr>
              <a:t>trees</a:t>
            </a:r>
            <a:r>
              <a:rPr lang="fr-FR" sz="1600" dirty="0">
                <a:solidFill>
                  <a:srgbClr val="0070C0"/>
                </a:solidFill>
                <a:uFill>
                  <a:noFill/>
                </a:uFill>
                <a:latin typeface="Roboto Condensed Light"/>
                <a:ea typeface="Roboto Condensed Light"/>
                <a:cs typeface="Roboto Condensed Light"/>
                <a:sym typeface="Roboto Condensed Light"/>
              </a:rPr>
              <a:t>, </a:t>
            </a:r>
            <a:r>
              <a:rPr lang="fr-FR" sz="1600" dirty="0" err="1">
                <a:solidFill>
                  <a:srgbClr val="0070C0"/>
                </a:solidFill>
                <a:uFill>
                  <a:noFill/>
                </a:uFill>
                <a:latin typeface="Roboto Condensed Light"/>
                <a:ea typeface="Roboto Condensed Light"/>
                <a:cs typeface="Roboto Condensed Light"/>
                <a:sym typeface="Roboto Condensed Light"/>
              </a:rPr>
              <a:t>tree_depth</a:t>
            </a:r>
            <a:r>
              <a:rPr lang="fr-FR" sz="1600" dirty="0">
                <a:solidFill>
                  <a:srgbClr val="0070C0"/>
                </a:solidFill>
                <a:uFill>
                  <a:noFill/>
                </a:uFill>
                <a:latin typeface="Roboto Condensed Light"/>
                <a:ea typeface="Roboto Condensed Light"/>
                <a:cs typeface="Roboto Condensed Light"/>
                <a:sym typeface="Roboto Condensed Light"/>
              </a:rPr>
              <a:t>, </a:t>
            </a:r>
            <a:r>
              <a:rPr lang="fr-FR" sz="1600" dirty="0" err="1">
                <a:solidFill>
                  <a:srgbClr val="0070C0"/>
                </a:solidFill>
                <a:uFill>
                  <a:noFill/>
                </a:uFill>
                <a:latin typeface="Roboto Condensed Light"/>
                <a:ea typeface="Roboto Condensed Light"/>
                <a:cs typeface="Roboto Condensed Light"/>
                <a:sym typeface="Roboto Condensed Light"/>
              </a:rPr>
              <a:t>epochs</a:t>
            </a:r>
            <a:r>
              <a:rPr lang="fr-FR" sz="1600" dirty="0">
                <a:solidFill>
                  <a:srgbClr val="0070C0"/>
                </a:solidFill>
                <a:uFill>
                  <a:noFill/>
                </a:uFill>
                <a:latin typeface="Roboto Condensed Light"/>
                <a:ea typeface="Roboto Condensed Light"/>
                <a:cs typeface="Roboto Condensed Light"/>
                <a:sym typeface="Roboto Condensed Light"/>
              </a:rPr>
              <a:t>…</a:t>
            </a:r>
          </a:p>
        </p:txBody>
      </p:sp>
      <p:sp>
        <p:nvSpPr>
          <p:cNvPr id="63" name="Accolade fermante 62"/>
          <p:cNvSpPr/>
          <p:nvPr/>
        </p:nvSpPr>
        <p:spPr>
          <a:xfrm>
            <a:off x="5768975" y="1536159"/>
            <a:ext cx="254000" cy="2817686"/>
          </a:xfrm>
          <a:prstGeom prst="rightBrace">
            <a:avLst/>
          </a:prstGeom>
          <a:ln w="38100">
            <a:solidFill>
              <a:srgbClr val="0A0E1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pic>
        <p:nvPicPr>
          <p:cNvPr id="67" name="Image 6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66556" y="108830"/>
            <a:ext cx="918401" cy="1060366"/>
          </a:xfrm>
          <a:prstGeom prst="rect">
            <a:avLst/>
          </a:prstGeom>
        </p:spPr>
      </p:pic>
      <p:pic>
        <p:nvPicPr>
          <p:cNvPr id="68" name="Image 6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1098" y="1536159"/>
            <a:ext cx="2577183" cy="2623480"/>
          </a:xfrm>
          <a:prstGeom prst="rect">
            <a:avLst/>
          </a:prstGeom>
        </p:spPr>
      </p:pic>
    </p:spTree>
    <p:extLst>
      <p:ext uri="{BB962C8B-B14F-4D97-AF65-F5344CB8AC3E}">
        <p14:creationId xmlns:p14="http://schemas.microsoft.com/office/powerpoint/2010/main" val="2905890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4"/>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51"/>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9"/>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50"/>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8"/>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52"/>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53"/>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63"/>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62">
                                            <p:txEl>
                                              <p:pRg st="0" end="0"/>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6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36" grpId="0" animBg="1"/>
      <p:bldP spid="37" grpId="0" animBg="1"/>
      <p:bldP spid="38" grpId="0"/>
      <p:bldP spid="39" grpId="0"/>
      <p:bldP spid="40" grpId="0" animBg="1"/>
      <p:bldP spid="41" grpId="0" animBg="1"/>
      <p:bldP spid="42" grpId="0"/>
      <p:bldP spid="43" grpId="0"/>
      <p:bldP spid="44" grpId="0" animBg="1"/>
      <p:bldP spid="45" grpId="0" animBg="1"/>
      <p:bldP spid="46" grpId="0"/>
      <p:bldP spid="47" grpId="0"/>
      <p:bldP spid="48" grpId="0" animBg="1"/>
      <p:bldP spid="49" grpId="0" animBg="1"/>
      <p:bldP spid="50" grpId="0"/>
      <p:bldP spid="51" grpId="0"/>
      <p:bldP spid="52" grpId="0" animBg="1"/>
      <p:bldP spid="53" grpId="0"/>
      <p:bldP spid="63"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21" name="Google Shape;221;p38"/>
          <p:cNvSpPr/>
          <p:nvPr/>
        </p:nvSpPr>
        <p:spPr>
          <a:xfrm>
            <a:off x="1256965" y="2099164"/>
            <a:ext cx="2481551" cy="375385"/>
          </a:xfrm>
          <a:prstGeom prst="snip2DiagRect">
            <a:avLst>
              <a:gd name="adj1" fmla="val 0"/>
              <a:gd name="adj2" fmla="val 16667"/>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38"/>
          <p:cNvSpPr/>
          <p:nvPr/>
        </p:nvSpPr>
        <p:spPr>
          <a:xfrm>
            <a:off x="1256965" y="1741530"/>
            <a:ext cx="2481551" cy="365690"/>
          </a:xfrm>
          <a:prstGeom prst="snip2DiagRect">
            <a:avLst>
              <a:gd name="adj1" fmla="val 0"/>
              <a:gd name="adj2"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38"/>
          <p:cNvSpPr txBox="1"/>
          <p:nvPr/>
        </p:nvSpPr>
        <p:spPr>
          <a:xfrm>
            <a:off x="890120" y="2234960"/>
            <a:ext cx="3349109" cy="26390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0" indent="0" algn="ctr">
              <a:buNone/>
              <a:defRPr b="1">
                <a:solidFill>
                  <a:srgbClr val="434343"/>
                </a:solidFill>
                <a:latin typeface="Exo 2"/>
                <a:ea typeface="Exo 2"/>
                <a:cs typeface="Exo 2"/>
              </a:defRPr>
            </a:lvl1pPr>
          </a:lstStyle>
          <a:p>
            <a:r>
              <a:rPr lang="fr-FR" dirty="0" err="1"/>
              <a:t>Random</a:t>
            </a:r>
            <a:r>
              <a:rPr lang="fr-FR" dirty="0"/>
              <a:t> Forest Models </a:t>
            </a:r>
            <a:endParaRPr dirty="0">
              <a:sym typeface="Exo 2"/>
            </a:endParaRPr>
          </a:p>
        </p:txBody>
      </p:sp>
      <p:sp>
        <p:nvSpPr>
          <p:cNvPr id="227" name="Google Shape;227;p38"/>
          <p:cNvSpPr txBox="1"/>
          <p:nvPr/>
        </p:nvSpPr>
        <p:spPr>
          <a:xfrm>
            <a:off x="936631" y="1766760"/>
            <a:ext cx="3117476" cy="326489"/>
          </a:xfrm>
          <a:prstGeom prst="rect">
            <a:avLst/>
          </a:prstGeom>
          <a:noFill/>
          <a:ln>
            <a:noFill/>
          </a:ln>
        </p:spPr>
        <p:txBody>
          <a:bodyPr spcFirstLastPara="1" wrap="square" lIns="91425" tIns="91425" rIns="91425" bIns="91425" anchor="b" anchorCtr="0">
            <a:noAutofit/>
          </a:bodyPr>
          <a:lstStyle/>
          <a:p>
            <a:pPr lvl="0" algn="ctr"/>
            <a:r>
              <a:rPr lang="fr-FR" b="1" dirty="0">
                <a:solidFill>
                  <a:srgbClr val="FFFFFF"/>
                </a:solidFill>
                <a:latin typeface="Exo 2"/>
                <a:ea typeface="Exo 2"/>
                <a:cs typeface="Exo 2"/>
              </a:rPr>
              <a:t>Logistic</a:t>
            </a:r>
            <a:r>
              <a:rPr lang="fr-FR" dirty="0"/>
              <a:t> </a:t>
            </a:r>
            <a:r>
              <a:rPr lang="fr-FR" b="1" dirty="0">
                <a:solidFill>
                  <a:srgbClr val="FFFFFF"/>
                </a:solidFill>
                <a:latin typeface="Exo 2"/>
                <a:ea typeface="Exo 2"/>
                <a:cs typeface="Exo 2"/>
              </a:rPr>
              <a:t>Regression</a:t>
            </a:r>
            <a:r>
              <a:rPr lang="fr-FR" dirty="0"/>
              <a:t> </a:t>
            </a:r>
            <a:r>
              <a:rPr lang="fr-FR" b="1" dirty="0">
                <a:solidFill>
                  <a:srgbClr val="FFFFFF"/>
                </a:solidFill>
                <a:latin typeface="Exo 2"/>
                <a:ea typeface="Exo 2"/>
                <a:cs typeface="Exo 2"/>
              </a:rPr>
              <a:t>Models</a:t>
            </a:r>
            <a:r>
              <a:rPr lang="fr-FR" dirty="0"/>
              <a:t> </a:t>
            </a:r>
            <a:endParaRPr b="1" dirty="0">
              <a:solidFill>
                <a:srgbClr val="FFFFFF"/>
              </a:solidFill>
              <a:latin typeface="Exo 2"/>
              <a:ea typeface="Exo 2"/>
              <a:cs typeface="Exo 2"/>
              <a:sym typeface="Exo 2"/>
            </a:endParaRPr>
          </a:p>
        </p:txBody>
      </p:sp>
      <p:sp>
        <p:nvSpPr>
          <p:cNvPr id="34" name="Google Shape;221;p38"/>
          <p:cNvSpPr/>
          <p:nvPr/>
        </p:nvSpPr>
        <p:spPr>
          <a:xfrm>
            <a:off x="1256965" y="459477"/>
            <a:ext cx="2481551" cy="375385"/>
          </a:xfrm>
          <a:prstGeom prst="snip2DiagRect">
            <a:avLst>
              <a:gd name="adj1" fmla="val 0"/>
              <a:gd name="adj2" fmla="val 16667"/>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22;p38"/>
          <p:cNvSpPr/>
          <p:nvPr/>
        </p:nvSpPr>
        <p:spPr>
          <a:xfrm>
            <a:off x="1256965" y="85659"/>
            <a:ext cx="2481551" cy="365690"/>
          </a:xfrm>
          <a:prstGeom prst="snip2DiagRect">
            <a:avLst>
              <a:gd name="adj1" fmla="val 0"/>
              <a:gd name="adj2" fmla="val 16667"/>
            </a:avLst>
          </a:prstGeom>
          <a:solidFill>
            <a:srgbClr val="33CCCC"/>
          </a:solid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33CCCC"/>
              </a:solidFill>
            </a:endParaRPr>
          </a:p>
        </p:txBody>
      </p:sp>
      <p:sp>
        <p:nvSpPr>
          <p:cNvPr id="36" name="Google Shape;225;p38"/>
          <p:cNvSpPr txBox="1"/>
          <p:nvPr/>
        </p:nvSpPr>
        <p:spPr>
          <a:xfrm>
            <a:off x="1498016" y="476579"/>
            <a:ext cx="2090721" cy="366411"/>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fr-FR" b="1" dirty="0">
                <a:solidFill>
                  <a:srgbClr val="434343"/>
                </a:solidFill>
                <a:latin typeface="Exo 2"/>
                <a:ea typeface="Exo 2"/>
                <a:cs typeface="Exo 2"/>
                <a:sym typeface="Exo 2"/>
              </a:rPr>
              <a:t>Interaction ou </a:t>
            </a:r>
            <a:r>
              <a:rPr lang="fr-FR" b="1" dirty="0" err="1">
                <a:solidFill>
                  <a:srgbClr val="434343"/>
                </a:solidFill>
                <a:latin typeface="Exo 2"/>
                <a:ea typeface="Exo 2"/>
                <a:cs typeface="Exo 2"/>
                <a:sym typeface="Exo 2"/>
              </a:rPr>
              <a:t>Spline</a:t>
            </a:r>
            <a:endParaRPr b="1" dirty="0">
              <a:solidFill>
                <a:srgbClr val="434343"/>
              </a:solidFill>
              <a:latin typeface="Exo 2"/>
              <a:ea typeface="Exo 2"/>
              <a:cs typeface="Exo 2"/>
              <a:sym typeface="Exo 2"/>
            </a:endParaRPr>
          </a:p>
        </p:txBody>
      </p:sp>
      <p:sp>
        <p:nvSpPr>
          <p:cNvPr id="37" name="Google Shape;227;p38"/>
          <p:cNvSpPr txBox="1"/>
          <p:nvPr/>
        </p:nvSpPr>
        <p:spPr>
          <a:xfrm>
            <a:off x="1292679" y="268504"/>
            <a:ext cx="2388881" cy="151772"/>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fr-FR" b="1" dirty="0">
                <a:solidFill>
                  <a:srgbClr val="FFFFFF"/>
                </a:solidFill>
                <a:latin typeface="Exo 2"/>
                <a:ea typeface="Exo 2"/>
                <a:cs typeface="Exo 2"/>
                <a:sym typeface="Exo 2"/>
              </a:rPr>
              <a:t>Basic</a:t>
            </a:r>
            <a:endParaRPr b="1" dirty="0">
              <a:solidFill>
                <a:srgbClr val="FFFFFF"/>
              </a:solidFill>
              <a:latin typeface="Exo 2"/>
              <a:ea typeface="Exo 2"/>
              <a:cs typeface="Exo 2"/>
              <a:sym typeface="Exo 2"/>
            </a:endParaRPr>
          </a:p>
        </p:txBody>
      </p:sp>
      <p:sp>
        <p:nvSpPr>
          <p:cNvPr id="41" name="Google Shape;222;p38"/>
          <p:cNvSpPr/>
          <p:nvPr/>
        </p:nvSpPr>
        <p:spPr>
          <a:xfrm>
            <a:off x="1256965" y="834862"/>
            <a:ext cx="2481551" cy="365690"/>
          </a:xfrm>
          <a:prstGeom prst="snip2DiagRect">
            <a:avLst>
              <a:gd name="adj1" fmla="val 0"/>
              <a:gd name="adj2" fmla="val 16667"/>
            </a:avLst>
          </a:prstGeom>
          <a:solidFill>
            <a:srgbClr val="33CCCC"/>
          </a:solid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33CCCC"/>
              </a:solidFill>
            </a:endParaRPr>
          </a:p>
        </p:txBody>
      </p:sp>
      <p:sp>
        <p:nvSpPr>
          <p:cNvPr id="42" name="Google Shape;227;p38"/>
          <p:cNvSpPr txBox="1"/>
          <p:nvPr/>
        </p:nvSpPr>
        <p:spPr>
          <a:xfrm>
            <a:off x="1256965" y="883411"/>
            <a:ext cx="2388881" cy="293322"/>
          </a:xfrm>
          <a:prstGeom prst="rect">
            <a:avLst/>
          </a:prstGeom>
          <a:noFill/>
          <a:ln>
            <a:noFill/>
          </a:ln>
        </p:spPr>
        <p:txBody>
          <a:bodyPr spcFirstLastPara="1" wrap="square" lIns="91425" tIns="91425" rIns="91425" bIns="91425" anchor="b" anchorCtr="0">
            <a:noAutofit/>
          </a:bodyPr>
          <a:lstStyle/>
          <a:p>
            <a:pPr lvl="0" algn="ctr"/>
            <a:r>
              <a:rPr lang="fr-FR" b="1" dirty="0">
                <a:solidFill>
                  <a:srgbClr val="FFFFFF"/>
                </a:solidFill>
                <a:latin typeface="Exo 2"/>
                <a:ea typeface="Exo 2"/>
                <a:cs typeface="Exo 2"/>
                <a:sym typeface="Exo 2"/>
              </a:rPr>
              <a:t>Interaction</a:t>
            </a:r>
            <a:r>
              <a:rPr lang="fr-FR" b="1" dirty="0">
                <a:solidFill>
                  <a:srgbClr val="434343"/>
                </a:solidFill>
                <a:latin typeface="Exo 2"/>
                <a:ea typeface="Exo 2"/>
                <a:cs typeface="Exo 2"/>
                <a:sym typeface="Exo 2"/>
              </a:rPr>
              <a:t> </a:t>
            </a:r>
            <a:r>
              <a:rPr lang="fr-FR" b="1" dirty="0">
                <a:solidFill>
                  <a:srgbClr val="FFFFFF"/>
                </a:solidFill>
                <a:latin typeface="Exo 2"/>
                <a:ea typeface="Exo 2"/>
                <a:cs typeface="Exo 2"/>
                <a:sym typeface="Exo 2"/>
              </a:rPr>
              <a:t>+ </a:t>
            </a:r>
            <a:r>
              <a:rPr lang="fr-FR" b="1" dirty="0" err="1">
                <a:solidFill>
                  <a:srgbClr val="FFFFFF"/>
                </a:solidFill>
                <a:latin typeface="Exo 2"/>
                <a:ea typeface="Exo 2"/>
                <a:cs typeface="Exo 2"/>
                <a:sym typeface="Exo 2"/>
              </a:rPr>
              <a:t>Spline</a:t>
            </a:r>
            <a:endParaRPr b="1" dirty="0">
              <a:solidFill>
                <a:srgbClr val="FFFFFF"/>
              </a:solidFill>
              <a:latin typeface="Exo 2"/>
              <a:ea typeface="Exo 2"/>
              <a:cs typeface="Exo 2"/>
              <a:sym typeface="Exo 2"/>
            </a:endParaRPr>
          </a:p>
        </p:txBody>
      </p:sp>
      <p:sp>
        <p:nvSpPr>
          <p:cNvPr id="48" name="Google Shape;221;p38"/>
          <p:cNvSpPr/>
          <p:nvPr/>
        </p:nvSpPr>
        <p:spPr>
          <a:xfrm>
            <a:off x="1256965" y="2833236"/>
            <a:ext cx="2481551" cy="375385"/>
          </a:xfrm>
          <a:prstGeom prst="snip2DiagRect">
            <a:avLst>
              <a:gd name="adj1" fmla="val 0"/>
              <a:gd name="adj2" fmla="val 16667"/>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22;p38"/>
          <p:cNvSpPr/>
          <p:nvPr/>
        </p:nvSpPr>
        <p:spPr>
          <a:xfrm>
            <a:off x="1256965" y="2475602"/>
            <a:ext cx="2481551" cy="365690"/>
          </a:xfrm>
          <a:prstGeom prst="snip2DiagRect">
            <a:avLst>
              <a:gd name="adj1" fmla="val 0"/>
              <a:gd name="adj2"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25;p38"/>
          <p:cNvSpPr txBox="1"/>
          <p:nvPr/>
        </p:nvSpPr>
        <p:spPr>
          <a:xfrm>
            <a:off x="890120" y="2969032"/>
            <a:ext cx="3349109" cy="26390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0" indent="0" algn="ctr">
              <a:buNone/>
              <a:defRPr b="1">
                <a:solidFill>
                  <a:srgbClr val="434343"/>
                </a:solidFill>
                <a:latin typeface="Exo 2"/>
                <a:ea typeface="Exo 2"/>
                <a:cs typeface="Exo 2"/>
              </a:defRPr>
            </a:lvl1pPr>
          </a:lstStyle>
          <a:p>
            <a:r>
              <a:rPr lang="fr-FR" dirty="0" err="1"/>
              <a:t>Linear</a:t>
            </a:r>
            <a:r>
              <a:rPr lang="fr-FR" dirty="0"/>
              <a:t> SVM</a:t>
            </a:r>
            <a:endParaRPr dirty="0">
              <a:sym typeface="Exo 2"/>
            </a:endParaRPr>
          </a:p>
        </p:txBody>
      </p:sp>
      <p:sp>
        <p:nvSpPr>
          <p:cNvPr id="51" name="Google Shape;227;p38"/>
          <p:cNvSpPr txBox="1"/>
          <p:nvPr/>
        </p:nvSpPr>
        <p:spPr>
          <a:xfrm>
            <a:off x="813575" y="2508888"/>
            <a:ext cx="3368329" cy="32648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RPr/>
            </a:defPPr>
            <a:lvl1pPr algn="ctr">
              <a:defRPr b="1">
                <a:solidFill>
                  <a:srgbClr val="FFFFFF"/>
                </a:solidFill>
                <a:latin typeface="Exo 2"/>
                <a:ea typeface="Exo 2"/>
                <a:cs typeface="Exo 2"/>
              </a:defRPr>
            </a:lvl1pPr>
          </a:lstStyle>
          <a:p>
            <a:r>
              <a:rPr lang="fr-FR" dirty="0" err="1"/>
              <a:t>Boosted</a:t>
            </a:r>
            <a:r>
              <a:rPr lang="fr-FR" dirty="0"/>
              <a:t> </a:t>
            </a:r>
            <a:r>
              <a:rPr lang="fr-FR" dirty="0" err="1"/>
              <a:t>Trees</a:t>
            </a:r>
            <a:r>
              <a:rPr lang="fr-FR" dirty="0"/>
              <a:t> </a:t>
            </a:r>
            <a:endParaRPr dirty="0">
              <a:sym typeface="Exo 2"/>
            </a:endParaRPr>
          </a:p>
        </p:txBody>
      </p:sp>
      <p:sp>
        <p:nvSpPr>
          <p:cNvPr id="52" name="Google Shape;221;p38"/>
          <p:cNvSpPr/>
          <p:nvPr/>
        </p:nvSpPr>
        <p:spPr>
          <a:xfrm>
            <a:off x="1256965" y="3580974"/>
            <a:ext cx="2481551" cy="375385"/>
          </a:xfrm>
          <a:prstGeom prst="snip2DiagRect">
            <a:avLst>
              <a:gd name="adj1" fmla="val 0"/>
              <a:gd name="adj2" fmla="val 16667"/>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22;p38"/>
          <p:cNvSpPr/>
          <p:nvPr/>
        </p:nvSpPr>
        <p:spPr>
          <a:xfrm>
            <a:off x="1256965" y="3223340"/>
            <a:ext cx="2481551" cy="365690"/>
          </a:xfrm>
          <a:prstGeom prst="snip2DiagRect">
            <a:avLst>
              <a:gd name="adj1" fmla="val 0"/>
              <a:gd name="adj2"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25;p38"/>
          <p:cNvSpPr txBox="1"/>
          <p:nvPr/>
        </p:nvSpPr>
        <p:spPr>
          <a:xfrm>
            <a:off x="1427019" y="3623128"/>
            <a:ext cx="2218828" cy="35754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0" indent="0" algn="ctr">
              <a:buNone/>
              <a:defRPr b="1">
                <a:solidFill>
                  <a:srgbClr val="434343"/>
                </a:solidFill>
                <a:latin typeface="Exo 2"/>
                <a:ea typeface="Exo 2"/>
                <a:cs typeface="Exo 2"/>
              </a:defRPr>
            </a:lvl1pPr>
          </a:lstStyle>
          <a:p>
            <a:r>
              <a:rPr lang="fr-FR" dirty="0"/>
              <a:t>K-</a:t>
            </a:r>
            <a:r>
              <a:rPr lang="fr-FR" dirty="0" err="1"/>
              <a:t>Nearest</a:t>
            </a:r>
            <a:r>
              <a:rPr lang="fr-FR" dirty="0"/>
              <a:t> </a:t>
            </a:r>
            <a:r>
              <a:rPr lang="fr-FR" dirty="0" err="1"/>
              <a:t>Neighbor</a:t>
            </a:r>
            <a:r>
              <a:rPr lang="fr-FR" dirty="0"/>
              <a:t> </a:t>
            </a:r>
            <a:endParaRPr dirty="0">
              <a:sym typeface="Exo 2"/>
            </a:endParaRPr>
          </a:p>
        </p:txBody>
      </p:sp>
      <p:sp>
        <p:nvSpPr>
          <p:cNvPr id="55" name="Google Shape;227;p38"/>
          <p:cNvSpPr txBox="1"/>
          <p:nvPr/>
        </p:nvSpPr>
        <p:spPr>
          <a:xfrm>
            <a:off x="1371600" y="3248570"/>
            <a:ext cx="2217138" cy="32648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algn="ctr">
              <a:defRPr b="1">
                <a:solidFill>
                  <a:srgbClr val="FFFFFF"/>
                </a:solidFill>
                <a:latin typeface="Exo 2"/>
                <a:ea typeface="Exo 2"/>
                <a:cs typeface="Exo 2"/>
              </a:defRPr>
            </a:lvl1pPr>
          </a:lstStyle>
          <a:p>
            <a:r>
              <a:rPr lang="fr-FR" dirty="0"/>
              <a:t>Polynomial SVM</a:t>
            </a:r>
            <a:endParaRPr dirty="0">
              <a:sym typeface="Exo 2"/>
            </a:endParaRPr>
          </a:p>
        </p:txBody>
      </p:sp>
      <p:sp>
        <p:nvSpPr>
          <p:cNvPr id="56" name="Google Shape;221;p38"/>
          <p:cNvSpPr/>
          <p:nvPr/>
        </p:nvSpPr>
        <p:spPr>
          <a:xfrm>
            <a:off x="1256965" y="4315046"/>
            <a:ext cx="2481551" cy="375385"/>
          </a:xfrm>
          <a:prstGeom prst="snip2DiagRect">
            <a:avLst>
              <a:gd name="adj1" fmla="val 0"/>
              <a:gd name="adj2" fmla="val 16667"/>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222;p38"/>
          <p:cNvSpPr/>
          <p:nvPr/>
        </p:nvSpPr>
        <p:spPr>
          <a:xfrm>
            <a:off x="1256965" y="3957412"/>
            <a:ext cx="2481551" cy="365690"/>
          </a:xfrm>
          <a:prstGeom prst="snip2DiagRect">
            <a:avLst>
              <a:gd name="adj1" fmla="val 0"/>
              <a:gd name="adj2"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225;p38"/>
          <p:cNvSpPr txBox="1"/>
          <p:nvPr/>
        </p:nvSpPr>
        <p:spPr>
          <a:xfrm>
            <a:off x="890120" y="4450842"/>
            <a:ext cx="3349109" cy="26390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0" indent="0" algn="ctr">
              <a:buNone/>
              <a:defRPr b="1">
                <a:solidFill>
                  <a:srgbClr val="434343"/>
                </a:solidFill>
                <a:latin typeface="Exo 2"/>
                <a:ea typeface="Exo 2"/>
                <a:cs typeface="Exo 2"/>
              </a:defRPr>
            </a:lvl1pPr>
          </a:lstStyle>
          <a:p>
            <a:r>
              <a:rPr lang="fr-FR" dirty="0" err="1"/>
              <a:t>Decision</a:t>
            </a:r>
            <a:r>
              <a:rPr lang="fr-FR" dirty="0"/>
              <a:t> </a:t>
            </a:r>
            <a:r>
              <a:rPr lang="fr-FR" dirty="0" err="1"/>
              <a:t>Tree</a:t>
            </a:r>
            <a:endParaRPr dirty="0">
              <a:sym typeface="Exo 2"/>
            </a:endParaRPr>
          </a:p>
        </p:txBody>
      </p:sp>
      <p:sp>
        <p:nvSpPr>
          <p:cNvPr id="59" name="Google Shape;227;p38"/>
          <p:cNvSpPr txBox="1"/>
          <p:nvPr/>
        </p:nvSpPr>
        <p:spPr>
          <a:xfrm>
            <a:off x="813575" y="3990698"/>
            <a:ext cx="3368329" cy="326489"/>
          </a:xfrm>
          <a:prstGeom prst="rect">
            <a:avLst/>
          </a:prstGeom>
          <a:noFill/>
          <a:ln>
            <a:noFill/>
          </a:ln>
        </p:spPr>
        <p:txBody>
          <a:bodyPr spcFirstLastPara="1" wrap="square" lIns="91425" tIns="91425" rIns="91425" bIns="91425" anchor="b" anchorCtr="0">
            <a:noAutofit/>
          </a:bodyPr>
          <a:lstStyle/>
          <a:p>
            <a:pPr lvl="0" algn="ctr"/>
            <a:r>
              <a:rPr lang="fr-FR" b="1" dirty="0">
                <a:solidFill>
                  <a:srgbClr val="FFFFFF"/>
                </a:solidFill>
                <a:latin typeface="Exo 2"/>
                <a:ea typeface="Exo 2"/>
                <a:cs typeface="Exo 2"/>
              </a:rPr>
              <a:t>MARS</a:t>
            </a:r>
            <a:endParaRPr b="1" dirty="0">
              <a:solidFill>
                <a:srgbClr val="FFFFFF"/>
              </a:solidFill>
              <a:latin typeface="Exo 2"/>
              <a:ea typeface="Exo 2"/>
              <a:cs typeface="Exo 2"/>
              <a:sym typeface="Exo 2"/>
            </a:endParaRPr>
          </a:p>
        </p:txBody>
      </p:sp>
      <p:sp>
        <p:nvSpPr>
          <p:cNvPr id="60" name="Google Shape;222;p38"/>
          <p:cNvSpPr/>
          <p:nvPr/>
        </p:nvSpPr>
        <p:spPr>
          <a:xfrm>
            <a:off x="1256965" y="4686568"/>
            <a:ext cx="2481551" cy="365690"/>
          </a:xfrm>
          <a:prstGeom prst="snip2DiagRect">
            <a:avLst>
              <a:gd name="adj1" fmla="val 0"/>
              <a:gd name="adj2"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227;p38"/>
          <p:cNvSpPr txBox="1"/>
          <p:nvPr/>
        </p:nvSpPr>
        <p:spPr>
          <a:xfrm>
            <a:off x="813575" y="4719854"/>
            <a:ext cx="3368329" cy="326489"/>
          </a:xfrm>
          <a:prstGeom prst="rect">
            <a:avLst/>
          </a:prstGeom>
          <a:noFill/>
          <a:ln>
            <a:noFill/>
          </a:ln>
        </p:spPr>
        <p:txBody>
          <a:bodyPr spcFirstLastPara="1" wrap="square" lIns="91425" tIns="91425" rIns="91425" bIns="91425" anchor="b" anchorCtr="0">
            <a:noAutofit/>
          </a:bodyPr>
          <a:lstStyle/>
          <a:p>
            <a:pPr algn="ctr"/>
            <a:r>
              <a:rPr lang="fr-FR" b="1" dirty="0">
                <a:solidFill>
                  <a:srgbClr val="FFFFFF"/>
                </a:solidFill>
                <a:latin typeface="Exo 2"/>
                <a:ea typeface="Exo 2"/>
                <a:cs typeface="Exo 2"/>
              </a:rPr>
              <a:t>Single Layer Neural Network</a:t>
            </a:r>
          </a:p>
        </p:txBody>
      </p:sp>
      <p:sp>
        <p:nvSpPr>
          <p:cNvPr id="12" name="Rectangle avec coins rognés en diagonale 11"/>
          <p:cNvSpPr/>
          <p:nvPr/>
        </p:nvSpPr>
        <p:spPr>
          <a:xfrm>
            <a:off x="1256965" y="85659"/>
            <a:ext cx="2481551" cy="373818"/>
          </a:xfrm>
          <a:prstGeom prst="snip2Diag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0" name="Rectangle avec coins rognés en diagonale 69"/>
          <p:cNvSpPr/>
          <p:nvPr/>
        </p:nvSpPr>
        <p:spPr>
          <a:xfrm>
            <a:off x="1246343" y="831748"/>
            <a:ext cx="2481551" cy="373818"/>
          </a:xfrm>
          <a:prstGeom prst="snip2Diag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2" name="Rectangle avec coins rognés en diagonale 71"/>
          <p:cNvSpPr/>
          <p:nvPr/>
        </p:nvSpPr>
        <p:spPr>
          <a:xfrm>
            <a:off x="1246343" y="1725893"/>
            <a:ext cx="2481551" cy="373818"/>
          </a:xfrm>
          <a:prstGeom prst="snip2Diag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3" name="Rectangle avec coins rognés en diagonale 72"/>
          <p:cNvSpPr/>
          <p:nvPr/>
        </p:nvSpPr>
        <p:spPr>
          <a:xfrm>
            <a:off x="1246342" y="2096653"/>
            <a:ext cx="2481551" cy="373818"/>
          </a:xfrm>
          <a:prstGeom prst="snip2Diag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4" name="Rectangle avec coins rognés en diagonale 73"/>
          <p:cNvSpPr/>
          <p:nvPr/>
        </p:nvSpPr>
        <p:spPr>
          <a:xfrm>
            <a:off x="1267587" y="2462086"/>
            <a:ext cx="2481551" cy="373818"/>
          </a:xfrm>
          <a:prstGeom prst="snip2Diag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5" name="Rectangle avec coins rognés en diagonale 74"/>
          <p:cNvSpPr/>
          <p:nvPr/>
        </p:nvSpPr>
        <p:spPr>
          <a:xfrm>
            <a:off x="1267587" y="2840818"/>
            <a:ext cx="2481551" cy="373818"/>
          </a:xfrm>
          <a:prstGeom prst="snip2Diag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6" name="Rectangle avec coins rognés en diagonale 75"/>
          <p:cNvSpPr/>
          <p:nvPr/>
        </p:nvSpPr>
        <p:spPr>
          <a:xfrm>
            <a:off x="1267587" y="3226686"/>
            <a:ext cx="2481551" cy="373818"/>
          </a:xfrm>
          <a:prstGeom prst="snip2Diag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7" name="Rectangle avec coins rognés en diagonale 76"/>
          <p:cNvSpPr/>
          <p:nvPr/>
        </p:nvSpPr>
        <p:spPr>
          <a:xfrm>
            <a:off x="1254593" y="3608773"/>
            <a:ext cx="2481551" cy="373818"/>
          </a:xfrm>
          <a:prstGeom prst="snip2Diag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8" name="Rectangle avec coins rognés en diagonale 77"/>
          <p:cNvSpPr/>
          <p:nvPr/>
        </p:nvSpPr>
        <p:spPr>
          <a:xfrm>
            <a:off x="1246341" y="4669966"/>
            <a:ext cx="2481551" cy="373818"/>
          </a:xfrm>
          <a:prstGeom prst="snip2Diag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Accolade fermante 8"/>
          <p:cNvSpPr/>
          <p:nvPr/>
        </p:nvSpPr>
        <p:spPr>
          <a:xfrm>
            <a:off x="3980015" y="691272"/>
            <a:ext cx="254000" cy="2817686"/>
          </a:xfrm>
          <a:prstGeom prst="rightBrace">
            <a:avLst/>
          </a:prstGeom>
          <a:ln w="38100">
            <a:solidFill>
              <a:srgbClr val="0A0E1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62" name="ZoneTexte 61"/>
          <p:cNvSpPr txBox="1"/>
          <p:nvPr/>
        </p:nvSpPr>
        <p:spPr>
          <a:xfrm>
            <a:off x="4625293" y="1735897"/>
            <a:ext cx="3999161" cy="1785104"/>
          </a:xfrm>
          <a:prstGeom prst="rect">
            <a:avLst/>
          </a:prstGeom>
          <a:noFill/>
        </p:spPr>
        <p:txBody>
          <a:bodyPr wrap="square" rtlCol="0">
            <a:spAutoFit/>
          </a:bodyPr>
          <a:lstStyle/>
          <a:p>
            <a:r>
              <a:rPr lang="fr-FR" sz="1600" dirty="0">
                <a:solidFill>
                  <a:srgbClr val="434343"/>
                </a:solidFill>
                <a:uFill>
                  <a:noFill/>
                </a:uFill>
                <a:latin typeface="Roboto Condensed Light"/>
                <a:ea typeface="Roboto Condensed Light"/>
                <a:cs typeface="Roboto Condensed Light"/>
                <a:sym typeface="Roboto Condensed Light"/>
              </a:rPr>
              <a:t>14 Combinaisons </a:t>
            </a:r>
          </a:p>
          <a:p>
            <a:r>
              <a:rPr lang="fr-FR" dirty="0">
                <a:solidFill>
                  <a:srgbClr val="0070C0"/>
                </a:solidFill>
                <a:uFill>
                  <a:noFill/>
                </a:uFill>
                <a:latin typeface="Roboto Condensed Light"/>
                <a:ea typeface="Roboto Condensed Light"/>
                <a:cs typeface="Roboto Condensed Light"/>
                <a:sym typeface="Roboto Condensed Light"/>
              </a:rPr>
              <a:t>( 2 </a:t>
            </a:r>
            <a:r>
              <a:rPr lang="fr-FR" dirty="0" err="1">
                <a:solidFill>
                  <a:srgbClr val="0070C0"/>
                </a:solidFill>
                <a:uFill>
                  <a:noFill/>
                </a:uFill>
                <a:latin typeface="Roboto Condensed Light"/>
                <a:ea typeface="Roboto Condensed Light"/>
                <a:cs typeface="Roboto Condensed Light"/>
                <a:sym typeface="Roboto Condensed Light"/>
              </a:rPr>
              <a:t>recipes</a:t>
            </a:r>
            <a:r>
              <a:rPr lang="fr-FR" dirty="0">
                <a:solidFill>
                  <a:srgbClr val="0070C0"/>
                </a:solidFill>
                <a:uFill>
                  <a:noFill/>
                </a:uFill>
                <a:latin typeface="Roboto Condensed Light"/>
                <a:ea typeface="Roboto Condensed Light"/>
                <a:cs typeface="Roboto Condensed Light"/>
                <a:sym typeface="Roboto Condensed Light"/>
              </a:rPr>
              <a:t> x 7 modèles)</a:t>
            </a:r>
          </a:p>
          <a:p>
            <a:endParaRPr lang="fr-FR" sz="1600" dirty="0">
              <a:solidFill>
                <a:srgbClr val="434343"/>
              </a:solidFill>
              <a:uFill>
                <a:noFill/>
              </a:uFill>
              <a:latin typeface="Roboto Condensed Light"/>
              <a:ea typeface="Roboto Condensed Light"/>
              <a:cs typeface="Roboto Condensed Light"/>
              <a:sym typeface="Roboto Condensed Light"/>
            </a:endParaRPr>
          </a:p>
          <a:p>
            <a:r>
              <a:rPr lang="fr-FR" sz="1600" dirty="0">
                <a:solidFill>
                  <a:srgbClr val="434343"/>
                </a:solidFill>
                <a:uFill>
                  <a:noFill/>
                </a:uFill>
                <a:latin typeface="Roboto Condensed Light"/>
                <a:ea typeface="Roboto Condensed Light"/>
                <a:cs typeface="Roboto Condensed Light"/>
                <a:sym typeface="Roboto Condensed Light"/>
              </a:rPr>
              <a:t>13 avec </a:t>
            </a:r>
            <a:r>
              <a:rPr lang="fr-FR" sz="1600" dirty="0" err="1">
                <a:solidFill>
                  <a:srgbClr val="434343"/>
                </a:solidFill>
                <a:uFill>
                  <a:noFill/>
                </a:uFill>
                <a:latin typeface="Roboto Condensed Light"/>
                <a:ea typeface="Roboto Condensed Light"/>
                <a:cs typeface="Roboto Condensed Light"/>
                <a:sym typeface="Roboto Condensed Light"/>
              </a:rPr>
              <a:t>tunning</a:t>
            </a:r>
            <a:r>
              <a:rPr lang="fr-FR" sz="1600" dirty="0">
                <a:solidFill>
                  <a:srgbClr val="434343"/>
                </a:solidFill>
                <a:uFill>
                  <a:noFill/>
                </a:uFill>
                <a:latin typeface="Roboto Condensed Light"/>
                <a:ea typeface="Roboto Condensed Light"/>
                <a:cs typeface="Roboto Condensed Light"/>
                <a:sym typeface="Roboto Condensed Light"/>
              </a:rPr>
              <a:t> de 20 </a:t>
            </a:r>
            <a:r>
              <a:rPr lang="fr-FR" sz="1600" dirty="0" err="1">
                <a:solidFill>
                  <a:srgbClr val="434343"/>
                </a:solidFill>
                <a:uFill>
                  <a:noFill/>
                </a:uFill>
                <a:latin typeface="Roboto Condensed Light"/>
                <a:ea typeface="Roboto Condensed Light"/>
                <a:cs typeface="Roboto Condensed Light"/>
                <a:sym typeface="Roboto Condensed Light"/>
              </a:rPr>
              <a:t>possiblilités</a:t>
            </a:r>
            <a:r>
              <a:rPr lang="fr-FR" sz="1600" dirty="0">
                <a:solidFill>
                  <a:srgbClr val="434343"/>
                </a:solidFill>
                <a:uFill>
                  <a:noFill/>
                </a:uFill>
                <a:latin typeface="Roboto Condensed Light"/>
                <a:ea typeface="Roboto Condensed Light"/>
                <a:cs typeface="Roboto Condensed Light"/>
                <a:sym typeface="Roboto Condensed Light"/>
              </a:rPr>
              <a:t> </a:t>
            </a:r>
          </a:p>
          <a:p>
            <a:r>
              <a:rPr lang="fr-FR" dirty="0">
                <a:solidFill>
                  <a:srgbClr val="0070C0"/>
                </a:solidFill>
                <a:uFill>
                  <a:noFill/>
                </a:uFill>
                <a:latin typeface="Roboto Condensed Light"/>
                <a:ea typeface="Roboto Condensed Light"/>
                <a:cs typeface="Roboto Condensed Light"/>
                <a:sym typeface="Roboto Condensed Light"/>
              </a:rPr>
              <a:t>(choix de 20 selon la littérature)</a:t>
            </a:r>
          </a:p>
          <a:p>
            <a:endParaRPr lang="fr-FR" sz="1600" dirty="0">
              <a:solidFill>
                <a:srgbClr val="434343"/>
              </a:solidFill>
              <a:uFill>
                <a:noFill/>
              </a:uFill>
              <a:latin typeface="Roboto Condensed Light"/>
              <a:ea typeface="Roboto Condensed Light"/>
              <a:cs typeface="Roboto Condensed Light"/>
              <a:sym typeface="Roboto Condensed Light"/>
            </a:endParaRPr>
          </a:p>
          <a:p>
            <a:r>
              <a:rPr lang="fr-FR" sz="1600" dirty="0">
                <a:solidFill>
                  <a:srgbClr val="434343"/>
                </a:solidFill>
                <a:uFill>
                  <a:noFill/>
                </a:uFill>
                <a:latin typeface="Roboto Condensed Light"/>
                <a:ea typeface="Roboto Condensed Light"/>
                <a:cs typeface="Roboto Condensed Light"/>
                <a:sym typeface="Roboto Condensed Light"/>
              </a:rPr>
              <a:t>Cross Validation</a:t>
            </a:r>
            <a:endParaRPr lang="fr-FR" sz="1600" dirty="0">
              <a:solidFill>
                <a:srgbClr val="0070C0"/>
              </a:solidFill>
              <a:uFill>
                <a:noFill/>
              </a:uFill>
              <a:latin typeface="Roboto Condensed Light"/>
              <a:ea typeface="Roboto Condensed Light"/>
              <a:cs typeface="Roboto Condensed Light"/>
              <a:sym typeface="Roboto Condensed Light"/>
            </a:endParaRPr>
          </a:p>
        </p:txBody>
      </p:sp>
      <p:pic>
        <p:nvPicPr>
          <p:cNvPr id="63" name="Image 6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3313" y="189173"/>
            <a:ext cx="840899" cy="840899"/>
          </a:xfrm>
          <a:prstGeom prst="rect">
            <a:avLst/>
          </a:prstGeom>
        </p:spPr>
      </p:pic>
      <p:pic>
        <p:nvPicPr>
          <p:cNvPr id="14" name="Imag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8476" y="2689735"/>
            <a:ext cx="766794" cy="885324"/>
          </a:xfrm>
          <a:prstGeom prst="rect">
            <a:avLst/>
          </a:prstGeom>
        </p:spPr>
      </p:pic>
      <p:pic>
        <p:nvPicPr>
          <p:cNvPr id="2" name="Image 1"/>
          <p:cNvPicPr>
            <a:picLocks noChangeAspect="1"/>
          </p:cNvPicPr>
          <p:nvPr/>
        </p:nvPicPr>
        <p:blipFill>
          <a:blip r:embed="rId5"/>
          <a:stretch>
            <a:fillRect/>
          </a:stretch>
        </p:blipFill>
        <p:spPr>
          <a:xfrm>
            <a:off x="4661621" y="1020177"/>
            <a:ext cx="3533775" cy="581025"/>
          </a:xfrm>
          <a:prstGeom prst="rect">
            <a:avLst/>
          </a:prstGeom>
        </p:spPr>
      </p:pic>
      <p:sp>
        <p:nvSpPr>
          <p:cNvPr id="47" name="Google Shape;221;p38"/>
          <p:cNvSpPr/>
          <p:nvPr/>
        </p:nvSpPr>
        <p:spPr>
          <a:xfrm>
            <a:off x="1254720" y="1208612"/>
            <a:ext cx="2481551" cy="375385"/>
          </a:xfrm>
          <a:prstGeom prst="snip2DiagRect">
            <a:avLst>
              <a:gd name="adj1" fmla="val 0"/>
              <a:gd name="adj2" fmla="val 16667"/>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225;p38"/>
          <p:cNvSpPr txBox="1"/>
          <p:nvPr/>
        </p:nvSpPr>
        <p:spPr>
          <a:xfrm>
            <a:off x="1521110" y="1240973"/>
            <a:ext cx="1856099" cy="366411"/>
          </a:xfrm>
          <a:prstGeom prst="rect">
            <a:avLst/>
          </a:prstGeom>
          <a:noFill/>
          <a:ln>
            <a:noFill/>
          </a:ln>
        </p:spPr>
        <p:txBody>
          <a:bodyPr spcFirstLastPara="1" wrap="square" lIns="91425" tIns="91425" rIns="91425" bIns="91425" anchor="b" anchorCtr="0">
            <a:noAutofit/>
          </a:bodyPr>
          <a:lstStyle/>
          <a:p>
            <a:pPr lvl="0" algn="ctr"/>
            <a:r>
              <a:rPr lang="fr-FR" b="1" dirty="0" err="1">
                <a:solidFill>
                  <a:srgbClr val="434343"/>
                </a:solidFill>
                <a:latin typeface="Exo 2"/>
                <a:ea typeface="Exo 2"/>
                <a:cs typeface="Exo 2"/>
              </a:rPr>
              <a:t>Spline</a:t>
            </a:r>
            <a:r>
              <a:rPr lang="fr-FR" b="1" dirty="0">
                <a:solidFill>
                  <a:srgbClr val="434343"/>
                </a:solidFill>
                <a:latin typeface="Exo 2"/>
                <a:ea typeface="Exo 2"/>
                <a:cs typeface="Exo 2"/>
              </a:rPr>
              <a:t> </a:t>
            </a:r>
            <a:r>
              <a:rPr lang="fr-FR" b="1" dirty="0" err="1">
                <a:solidFill>
                  <a:srgbClr val="434343"/>
                </a:solidFill>
                <a:latin typeface="Exo 2"/>
                <a:ea typeface="Exo 2"/>
                <a:cs typeface="Exo 2"/>
              </a:rPr>
              <a:t>with</a:t>
            </a:r>
            <a:r>
              <a:rPr lang="fr-FR" b="1" dirty="0">
                <a:solidFill>
                  <a:srgbClr val="434343"/>
                </a:solidFill>
                <a:latin typeface="Exo 2"/>
                <a:ea typeface="Exo 2"/>
                <a:cs typeface="Exo 2"/>
              </a:rPr>
              <a:t> </a:t>
            </a:r>
            <a:r>
              <a:rPr lang="fr-FR" b="1" dirty="0" err="1">
                <a:solidFill>
                  <a:srgbClr val="434343"/>
                </a:solidFill>
                <a:latin typeface="Exo 2"/>
                <a:ea typeface="Exo 2"/>
                <a:cs typeface="Exo 2"/>
              </a:rPr>
              <a:t>nods</a:t>
            </a:r>
            <a:endParaRPr b="1" dirty="0">
              <a:solidFill>
                <a:srgbClr val="434343"/>
              </a:solidFill>
              <a:latin typeface="Exo 2"/>
              <a:ea typeface="Exo 2"/>
              <a:cs typeface="Exo 2"/>
              <a:sym typeface="Exo 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7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7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7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7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70" grpId="0" animBg="1"/>
      <p:bldP spid="72" grpId="0" animBg="1"/>
      <p:bldP spid="73" grpId="0" animBg="1"/>
      <p:bldP spid="74" grpId="0" animBg="1"/>
      <p:bldP spid="75" grpId="0" animBg="1"/>
      <p:bldP spid="76" grpId="0" animBg="1"/>
      <p:bldP spid="77" grpId="0" animBg="1"/>
      <p:bldP spid="78"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endParaRPr lang="fr-FR"/>
          </a:p>
        </p:txBody>
      </p:sp>
      <p:pic>
        <p:nvPicPr>
          <p:cNvPr id="3" name="Image 2"/>
          <p:cNvPicPr>
            <a:picLocks noChangeAspect="1"/>
          </p:cNvPicPr>
          <p:nvPr/>
        </p:nvPicPr>
        <p:blipFill>
          <a:blip r:embed="rId3"/>
          <a:stretch>
            <a:fillRect/>
          </a:stretch>
        </p:blipFill>
        <p:spPr>
          <a:xfrm>
            <a:off x="2618509" y="2559627"/>
            <a:ext cx="4281055" cy="2633603"/>
          </a:xfrm>
          <a:prstGeom prst="rect">
            <a:avLst/>
          </a:prstGeom>
        </p:spPr>
      </p:pic>
      <p:pic>
        <p:nvPicPr>
          <p:cNvPr id="5" name="Image 4"/>
          <p:cNvPicPr>
            <a:picLocks noChangeAspect="1"/>
          </p:cNvPicPr>
          <p:nvPr/>
        </p:nvPicPr>
        <p:blipFill>
          <a:blip r:embed="rId4"/>
          <a:stretch>
            <a:fillRect/>
          </a:stretch>
        </p:blipFill>
        <p:spPr>
          <a:xfrm>
            <a:off x="796636" y="0"/>
            <a:ext cx="7556888" cy="2546481"/>
          </a:xfrm>
          <a:prstGeom prst="rect">
            <a:avLst/>
          </a:prstGeom>
        </p:spPr>
      </p:pic>
      <p:sp>
        <p:nvSpPr>
          <p:cNvPr id="6" name="Rectangle à coins arrondis 5"/>
          <p:cNvSpPr/>
          <p:nvPr/>
        </p:nvSpPr>
        <p:spPr>
          <a:xfrm>
            <a:off x="900545" y="540327"/>
            <a:ext cx="7280564" cy="193964"/>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Rectangle à coins arrondis 6"/>
          <p:cNvSpPr/>
          <p:nvPr/>
        </p:nvSpPr>
        <p:spPr>
          <a:xfrm>
            <a:off x="6130635" y="2988448"/>
            <a:ext cx="561110" cy="196719"/>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à coins arrondis 7"/>
          <p:cNvSpPr/>
          <p:nvPr/>
        </p:nvSpPr>
        <p:spPr>
          <a:xfrm>
            <a:off x="5024004" y="527181"/>
            <a:ext cx="787977" cy="207110"/>
          </a:xfrm>
          <a:prstGeom prst="round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02060"/>
              </a:solidFill>
            </a:endParaRPr>
          </a:p>
        </p:txBody>
      </p:sp>
    </p:spTree>
    <p:extLst>
      <p:ext uri="{BB962C8B-B14F-4D97-AF65-F5344CB8AC3E}">
        <p14:creationId xmlns:p14="http://schemas.microsoft.com/office/powerpoint/2010/main" val="17813004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a:picLocks noChangeAspect="1"/>
          </p:cNvPicPr>
          <p:nvPr/>
        </p:nvPicPr>
        <p:blipFill>
          <a:blip r:embed="rId3"/>
          <a:stretch>
            <a:fillRect/>
          </a:stretch>
        </p:blipFill>
        <p:spPr>
          <a:xfrm>
            <a:off x="731306" y="0"/>
            <a:ext cx="7574004" cy="2459009"/>
          </a:xfrm>
          <a:prstGeom prst="rect">
            <a:avLst/>
          </a:prstGeom>
        </p:spPr>
      </p:pic>
      <p:sp>
        <p:nvSpPr>
          <p:cNvPr id="6" name="Rectangle à coins arrondis 5"/>
          <p:cNvSpPr/>
          <p:nvPr/>
        </p:nvSpPr>
        <p:spPr>
          <a:xfrm>
            <a:off x="836466" y="848060"/>
            <a:ext cx="7280564" cy="193964"/>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à coins arrondis 7"/>
          <p:cNvSpPr/>
          <p:nvPr/>
        </p:nvSpPr>
        <p:spPr>
          <a:xfrm>
            <a:off x="5889914" y="848060"/>
            <a:ext cx="1007917" cy="193964"/>
          </a:xfrm>
          <a:prstGeom prst="round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02060"/>
              </a:solidFill>
            </a:endParaRPr>
          </a:p>
        </p:txBody>
      </p:sp>
      <p:pic>
        <p:nvPicPr>
          <p:cNvPr id="9" name="Image 8"/>
          <p:cNvPicPr>
            <a:picLocks noChangeAspect="1"/>
          </p:cNvPicPr>
          <p:nvPr/>
        </p:nvPicPr>
        <p:blipFill>
          <a:blip r:embed="rId4"/>
          <a:stretch>
            <a:fillRect/>
          </a:stretch>
        </p:blipFill>
        <p:spPr>
          <a:xfrm>
            <a:off x="2029691" y="2459009"/>
            <a:ext cx="4364182" cy="2688962"/>
          </a:xfrm>
          <a:prstGeom prst="rect">
            <a:avLst/>
          </a:prstGeom>
        </p:spPr>
      </p:pic>
      <p:sp>
        <p:nvSpPr>
          <p:cNvPr id="7" name="Rectangle à coins arrondis 6"/>
          <p:cNvSpPr/>
          <p:nvPr/>
        </p:nvSpPr>
        <p:spPr>
          <a:xfrm>
            <a:off x="5681852" y="3803490"/>
            <a:ext cx="545766" cy="16607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9526353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21" name="Google Shape;221;p38"/>
          <p:cNvSpPr/>
          <p:nvPr/>
        </p:nvSpPr>
        <p:spPr>
          <a:xfrm>
            <a:off x="1256965" y="1891352"/>
            <a:ext cx="2481551" cy="375385"/>
          </a:xfrm>
          <a:prstGeom prst="snip2DiagRect">
            <a:avLst>
              <a:gd name="adj1" fmla="val 0"/>
              <a:gd name="adj2" fmla="val 16667"/>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38"/>
          <p:cNvSpPr/>
          <p:nvPr/>
        </p:nvSpPr>
        <p:spPr>
          <a:xfrm>
            <a:off x="1256965" y="1533718"/>
            <a:ext cx="2481551" cy="365690"/>
          </a:xfrm>
          <a:prstGeom prst="snip2DiagRect">
            <a:avLst>
              <a:gd name="adj1" fmla="val 0"/>
              <a:gd name="adj2"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38"/>
          <p:cNvSpPr txBox="1"/>
          <p:nvPr/>
        </p:nvSpPr>
        <p:spPr>
          <a:xfrm>
            <a:off x="890120" y="2027148"/>
            <a:ext cx="3349109" cy="26390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0" indent="0" algn="ctr">
              <a:buNone/>
              <a:defRPr b="1">
                <a:solidFill>
                  <a:srgbClr val="434343"/>
                </a:solidFill>
                <a:latin typeface="Exo 2"/>
                <a:ea typeface="Exo 2"/>
                <a:cs typeface="Exo 2"/>
              </a:defRPr>
            </a:lvl1pPr>
          </a:lstStyle>
          <a:p>
            <a:r>
              <a:rPr lang="fr-FR" dirty="0" err="1"/>
              <a:t>Random</a:t>
            </a:r>
            <a:r>
              <a:rPr lang="fr-FR" dirty="0"/>
              <a:t> Forest Models </a:t>
            </a:r>
            <a:endParaRPr dirty="0">
              <a:sym typeface="Exo 2"/>
            </a:endParaRPr>
          </a:p>
        </p:txBody>
      </p:sp>
      <p:sp>
        <p:nvSpPr>
          <p:cNvPr id="227" name="Google Shape;227;p38"/>
          <p:cNvSpPr txBox="1"/>
          <p:nvPr/>
        </p:nvSpPr>
        <p:spPr>
          <a:xfrm>
            <a:off x="936631" y="1558948"/>
            <a:ext cx="3117476" cy="326489"/>
          </a:xfrm>
          <a:prstGeom prst="rect">
            <a:avLst/>
          </a:prstGeom>
          <a:noFill/>
          <a:ln>
            <a:noFill/>
          </a:ln>
        </p:spPr>
        <p:txBody>
          <a:bodyPr spcFirstLastPara="1" wrap="square" lIns="91425" tIns="91425" rIns="91425" bIns="91425" anchor="b" anchorCtr="0">
            <a:noAutofit/>
          </a:bodyPr>
          <a:lstStyle/>
          <a:p>
            <a:pPr lvl="0" algn="ctr"/>
            <a:r>
              <a:rPr lang="fr-FR" b="1" dirty="0">
                <a:solidFill>
                  <a:srgbClr val="FFFFFF"/>
                </a:solidFill>
                <a:latin typeface="Exo 2"/>
                <a:ea typeface="Exo 2"/>
                <a:cs typeface="Exo 2"/>
              </a:rPr>
              <a:t>Logistic</a:t>
            </a:r>
            <a:r>
              <a:rPr lang="fr-FR" dirty="0"/>
              <a:t> </a:t>
            </a:r>
            <a:r>
              <a:rPr lang="fr-FR" b="1" dirty="0">
                <a:solidFill>
                  <a:srgbClr val="FFFFFF"/>
                </a:solidFill>
                <a:latin typeface="Exo 2"/>
                <a:ea typeface="Exo 2"/>
                <a:cs typeface="Exo 2"/>
              </a:rPr>
              <a:t>Regression</a:t>
            </a:r>
            <a:r>
              <a:rPr lang="fr-FR" dirty="0"/>
              <a:t> </a:t>
            </a:r>
            <a:r>
              <a:rPr lang="fr-FR" b="1" dirty="0">
                <a:solidFill>
                  <a:srgbClr val="FFFFFF"/>
                </a:solidFill>
                <a:latin typeface="Exo 2"/>
                <a:ea typeface="Exo 2"/>
                <a:cs typeface="Exo 2"/>
              </a:rPr>
              <a:t>Models</a:t>
            </a:r>
            <a:r>
              <a:rPr lang="fr-FR" dirty="0"/>
              <a:t> </a:t>
            </a:r>
            <a:endParaRPr b="1" dirty="0">
              <a:solidFill>
                <a:srgbClr val="FFFFFF"/>
              </a:solidFill>
              <a:latin typeface="Exo 2"/>
              <a:ea typeface="Exo 2"/>
              <a:cs typeface="Exo 2"/>
              <a:sym typeface="Exo 2"/>
            </a:endParaRPr>
          </a:p>
        </p:txBody>
      </p:sp>
      <p:sp>
        <p:nvSpPr>
          <p:cNvPr id="34" name="Google Shape;221;p38"/>
          <p:cNvSpPr/>
          <p:nvPr/>
        </p:nvSpPr>
        <p:spPr>
          <a:xfrm>
            <a:off x="1256965" y="459477"/>
            <a:ext cx="2481551" cy="375385"/>
          </a:xfrm>
          <a:prstGeom prst="snip2DiagRect">
            <a:avLst>
              <a:gd name="adj1" fmla="val 0"/>
              <a:gd name="adj2" fmla="val 16667"/>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22;p38"/>
          <p:cNvSpPr/>
          <p:nvPr/>
        </p:nvSpPr>
        <p:spPr>
          <a:xfrm>
            <a:off x="1256965" y="85659"/>
            <a:ext cx="2481551" cy="365690"/>
          </a:xfrm>
          <a:prstGeom prst="snip2DiagRect">
            <a:avLst>
              <a:gd name="adj1" fmla="val 0"/>
              <a:gd name="adj2" fmla="val 16667"/>
            </a:avLst>
          </a:prstGeom>
          <a:solidFill>
            <a:srgbClr val="33CCCC"/>
          </a:solid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33CCCC"/>
              </a:solidFill>
            </a:endParaRPr>
          </a:p>
        </p:txBody>
      </p:sp>
      <p:sp>
        <p:nvSpPr>
          <p:cNvPr id="36" name="Google Shape;225;p38"/>
          <p:cNvSpPr txBox="1"/>
          <p:nvPr/>
        </p:nvSpPr>
        <p:spPr>
          <a:xfrm>
            <a:off x="1498016" y="476579"/>
            <a:ext cx="1856099" cy="366411"/>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fr-FR" b="1" dirty="0">
                <a:solidFill>
                  <a:srgbClr val="434343"/>
                </a:solidFill>
                <a:latin typeface="Exo 2"/>
                <a:ea typeface="Exo 2"/>
                <a:cs typeface="Exo 2"/>
                <a:sym typeface="Exo 2"/>
              </a:rPr>
              <a:t>Interaction</a:t>
            </a:r>
            <a:endParaRPr b="1" dirty="0">
              <a:solidFill>
                <a:srgbClr val="434343"/>
              </a:solidFill>
              <a:latin typeface="Exo 2"/>
              <a:ea typeface="Exo 2"/>
              <a:cs typeface="Exo 2"/>
              <a:sym typeface="Exo 2"/>
            </a:endParaRPr>
          </a:p>
        </p:txBody>
      </p:sp>
      <p:sp>
        <p:nvSpPr>
          <p:cNvPr id="37" name="Google Shape;227;p38"/>
          <p:cNvSpPr txBox="1"/>
          <p:nvPr/>
        </p:nvSpPr>
        <p:spPr>
          <a:xfrm>
            <a:off x="1292679" y="268504"/>
            <a:ext cx="2388881" cy="151772"/>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fr-FR" b="1" dirty="0">
                <a:solidFill>
                  <a:srgbClr val="FFFFFF"/>
                </a:solidFill>
                <a:latin typeface="Exo 2"/>
                <a:ea typeface="Exo 2"/>
                <a:cs typeface="Exo 2"/>
                <a:sym typeface="Exo 2"/>
              </a:rPr>
              <a:t>Basic</a:t>
            </a:r>
            <a:endParaRPr b="1" dirty="0">
              <a:solidFill>
                <a:srgbClr val="FFFFFF"/>
              </a:solidFill>
              <a:latin typeface="Exo 2"/>
              <a:ea typeface="Exo 2"/>
              <a:cs typeface="Exo 2"/>
              <a:sym typeface="Exo 2"/>
            </a:endParaRPr>
          </a:p>
        </p:txBody>
      </p:sp>
      <p:sp>
        <p:nvSpPr>
          <p:cNvPr id="41" name="Google Shape;222;p38"/>
          <p:cNvSpPr/>
          <p:nvPr/>
        </p:nvSpPr>
        <p:spPr>
          <a:xfrm>
            <a:off x="1256965" y="834862"/>
            <a:ext cx="2481551" cy="365690"/>
          </a:xfrm>
          <a:prstGeom prst="snip2DiagRect">
            <a:avLst>
              <a:gd name="adj1" fmla="val 0"/>
              <a:gd name="adj2" fmla="val 16667"/>
            </a:avLst>
          </a:prstGeom>
          <a:solidFill>
            <a:srgbClr val="33CCCC"/>
          </a:solid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33CCCC"/>
              </a:solidFill>
            </a:endParaRPr>
          </a:p>
        </p:txBody>
      </p:sp>
      <p:sp>
        <p:nvSpPr>
          <p:cNvPr id="42" name="Google Shape;227;p38"/>
          <p:cNvSpPr txBox="1"/>
          <p:nvPr/>
        </p:nvSpPr>
        <p:spPr>
          <a:xfrm>
            <a:off x="1256965" y="883411"/>
            <a:ext cx="2388881" cy="293322"/>
          </a:xfrm>
          <a:prstGeom prst="rect">
            <a:avLst/>
          </a:prstGeom>
          <a:noFill/>
          <a:ln>
            <a:noFill/>
          </a:ln>
        </p:spPr>
        <p:txBody>
          <a:bodyPr spcFirstLastPara="1" wrap="square" lIns="91425" tIns="91425" rIns="91425" bIns="91425" anchor="b" anchorCtr="0">
            <a:noAutofit/>
          </a:bodyPr>
          <a:lstStyle/>
          <a:p>
            <a:pPr lvl="0" algn="ctr"/>
            <a:r>
              <a:rPr lang="fr-FR" b="1" dirty="0">
                <a:solidFill>
                  <a:srgbClr val="FFFFFF"/>
                </a:solidFill>
                <a:latin typeface="Exo 2"/>
                <a:ea typeface="Exo 2"/>
                <a:cs typeface="Exo 2"/>
                <a:sym typeface="Exo 2"/>
              </a:rPr>
              <a:t>Interaction</a:t>
            </a:r>
            <a:r>
              <a:rPr lang="fr-FR" b="1" dirty="0">
                <a:solidFill>
                  <a:srgbClr val="434343"/>
                </a:solidFill>
                <a:latin typeface="Exo 2"/>
                <a:ea typeface="Exo 2"/>
                <a:cs typeface="Exo 2"/>
                <a:sym typeface="Exo 2"/>
              </a:rPr>
              <a:t> </a:t>
            </a:r>
            <a:r>
              <a:rPr lang="fr-FR" b="1" dirty="0">
                <a:solidFill>
                  <a:srgbClr val="FFFFFF"/>
                </a:solidFill>
                <a:latin typeface="Exo 2"/>
                <a:ea typeface="Exo 2"/>
                <a:cs typeface="Exo 2"/>
                <a:sym typeface="Exo 2"/>
              </a:rPr>
              <a:t>+ </a:t>
            </a:r>
            <a:r>
              <a:rPr lang="fr-FR" b="1" dirty="0" err="1">
                <a:solidFill>
                  <a:srgbClr val="FFFFFF"/>
                </a:solidFill>
                <a:latin typeface="Exo 2"/>
                <a:ea typeface="Exo 2"/>
                <a:cs typeface="Exo 2"/>
                <a:sym typeface="Exo 2"/>
              </a:rPr>
              <a:t>Spline</a:t>
            </a:r>
            <a:endParaRPr b="1" dirty="0">
              <a:solidFill>
                <a:srgbClr val="FFFFFF"/>
              </a:solidFill>
              <a:latin typeface="Exo 2"/>
              <a:ea typeface="Exo 2"/>
              <a:cs typeface="Exo 2"/>
              <a:sym typeface="Exo 2"/>
            </a:endParaRPr>
          </a:p>
        </p:txBody>
      </p:sp>
      <p:sp>
        <p:nvSpPr>
          <p:cNvPr id="48" name="Google Shape;221;p38"/>
          <p:cNvSpPr/>
          <p:nvPr/>
        </p:nvSpPr>
        <p:spPr>
          <a:xfrm>
            <a:off x="1256965" y="2625424"/>
            <a:ext cx="2481551" cy="375385"/>
          </a:xfrm>
          <a:prstGeom prst="snip2DiagRect">
            <a:avLst>
              <a:gd name="adj1" fmla="val 0"/>
              <a:gd name="adj2" fmla="val 16667"/>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22;p38"/>
          <p:cNvSpPr/>
          <p:nvPr/>
        </p:nvSpPr>
        <p:spPr>
          <a:xfrm>
            <a:off x="1256965" y="2267790"/>
            <a:ext cx="2481551" cy="365690"/>
          </a:xfrm>
          <a:prstGeom prst="snip2DiagRect">
            <a:avLst>
              <a:gd name="adj1" fmla="val 0"/>
              <a:gd name="adj2"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25;p38"/>
          <p:cNvSpPr txBox="1"/>
          <p:nvPr/>
        </p:nvSpPr>
        <p:spPr>
          <a:xfrm>
            <a:off x="890120" y="2761220"/>
            <a:ext cx="3349109" cy="26390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0" indent="0" algn="ctr">
              <a:buNone/>
              <a:defRPr b="1">
                <a:solidFill>
                  <a:srgbClr val="434343"/>
                </a:solidFill>
                <a:latin typeface="Exo 2"/>
                <a:ea typeface="Exo 2"/>
                <a:cs typeface="Exo 2"/>
              </a:defRPr>
            </a:lvl1pPr>
          </a:lstStyle>
          <a:p>
            <a:r>
              <a:rPr lang="fr-FR" dirty="0" err="1"/>
              <a:t>Linear</a:t>
            </a:r>
            <a:r>
              <a:rPr lang="fr-FR" dirty="0"/>
              <a:t> SVM</a:t>
            </a:r>
            <a:endParaRPr dirty="0">
              <a:sym typeface="Exo 2"/>
            </a:endParaRPr>
          </a:p>
        </p:txBody>
      </p:sp>
      <p:sp>
        <p:nvSpPr>
          <p:cNvPr id="51" name="Google Shape;227;p38"/>
          <p:cNvSpPr txBox="1"/>
          <p:nvPr/>
        </p:nvSpPr>
        <p:spPr>
          <a:xfrm>
            <a:off x="813575" y="2301076"/>
            <a:ext cx="3368329" cy="32648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RPr/>
            </a:defPPr>
            <a:lvl1pPr algn="ctr">
              <a:defRPr b="1">
                <a:solidFill>
                  <a:srgbClr val="FFFFFF"/>
                </a:solidFill>
                <a:latin typeface="Exo 2"/>
                <a:ea typeface="Exo 2"/>
                <a:cs typeface="Exo 2"/>
              </a:defRPr>
            </a:lvl1pPr>
          </a:lstStyle>
          <a:p>
            <a:r>
              <a:rPr lang="fr-FR" dirty="0" err="1"/>
              <a:t>Boosted</a:t>
            </a:r>
            <a:r>
              <a:rPr lang="fr-FR" dirty="0"/>
              <a:t> </a:t>
            </a:r>
            <a:r>
              <a:rPr lang="fr-FR" dirty="0" err="1"/>
              <a:t>Trees</a:t>
            </a:r>
            <a:r>
              <a:rPr lang="fr-FR" dirty="0"/>
              <a:t> </a:t>
            </a:r>
            <a:endParaRPr dirty="0">
              <a:sym typeface="Exo 2"/>
            </a:endParaRPr>
          </a:p>
        </p:txBody>
      </p:sp>
      <p:sp>
        <p:nvSpPr>
          <p:cNvPr id="52" name="Google Shape;221;p38"/>
          <p:cNvSpPr/>
          <p:nvPr/>
        </p:nvSpPr>
        <p:spPr>
          <a:xfrm>
            <a:off x="1256965" y="3373162"/>
            <a:ext cx="2481551" cy="375385"/>
          </a:xfrm>
          <a:prstGeom prst="snip2DiagRect">
            <a:avLst>
              <a:gd name="adj1" fmla="val 0"/>
              <a:gd name="adj2" fmla="val 16667"/>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22;p38"/>
          <p:cNvSpPr/>
          <p:nvPr/>
        </p:nvSpPr>
        <p:spPr>
          <a:xfrm>
            <a:off x="1256965" y="3015528"/>
            <a:ext cx="2481551" cy="365690"/>
          </a:xfrm>
          <a:prstGeom prst="snip2DiagRect">
            <a:avLst>
              <a:gd name="adj1" fmla="val 0"/>
              <a:gd name="adj2"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25;p38"/>
          <p:cNvSpPr txBox="1"/>
          <p:nvPr/>
        </p:nvSpPr>
        <p:spPr>
          <a:xfrm>
            <a:off x="890120" y="3508958"/>
            <a:ext cx="3349109" cy="26390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0" indent="0" algn="ctr">
              <a:buNone/>
              <a:defRPr b="1">
                <a:solidFill>
                  <a:srgbClr val="434343"/>
                </a:solidFill>
                <a:latin typeface="Exo 2"/>
                <a:ea typeface="Exo 2"/>
                <a:cs typeface="Exo 2"/>
              </a:defRPr>
            </a:lvl1pPr>
          </a:lstStyle>
          <a:p>
            <a:r>
              <a:rPr lang="fr-FR" dirty="0"/>
              <a:t>K-</a:t>
            </a:r>
            <a:r>
              <a:rPr lang="fr-FR" dirty="0" err="1"/>
              <a:t>Nearest</a:t>
            </a:r>
            <a:r>
              <a:rPr lang="fr-FR" dirty="0"/>
              <a:t> </a:t>
            </a:r>
            <a:r>
              <a:rPr lang="fr-FR" dirty="0" err="1"/>
              <a:t>Neighbor</a:t>
            </a:r>
            <a:r>
              <a:rPr lang="fr-FR" dirty="0"/>
              <a:t> </a:t>
            </a:r>
            <a:endParaRPr dirty="0">
              <a:sym typeface="Exo 2"/>
            </a:endParaRPr>
          </a:p>
        </p:txBody>
      </p:sp>
      <p:sp>
        <p:nvSpPr>
          <p:cNvPr id="55" name="Google Shape;227;p38"/>
          <p:cNvSpPr txBox="1"/>
          <p:nvPr/>
        </p:nvSpPr>
        <p:spPr>
          <a:xfrm>
            <a:off x="813575" y="3040758"/>
            <a:ext cx="3368329" cy="32648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algn="ctr">
              <a:defRPr b="1">
                <a:solidFill>
                  <a:srgbClr val="FFFFFF"/>
                </a:solidFill>
                <a:latin typeface="Exo 2"/>
                <a:ea typeface="Exo 2"/>
                <a:cs typeface="Exo 2"/>
              </a:defRPr>
            </a:lvl1pPr>
          </a:lstStyle>
          <a:p>
            <a:r>
              <a:rPr lang="fr-FR" dirty="0"/>
              <a:t>Polynomial SVM</a:t>
            </a:r>
            <a:endParaRPr dirty="0">
              <a:sym typeface="Exo 2"/>
            </a:endParaRPr>
          </a:p>
        </p:txBody>
      </p:sp>
      <p:sp>
        <p:nvSpPr>
          <p:cNvPr id="56" name="Google Shape;221;p38"/>
          <p:cNvSpPr/>
          <p:nvPr/>
        </p:nvSpPr>
        <p:spPr>
          <a:xfrm>
            <a:off x="1256965" y="4107234"/>
            <a:ext cx="2481551" cy="375385"/>
          </a:xfrm>
          <a:prstGeom prst="snip2DiagRect">
            <a:avLst>
              <a:gd name="adj1" fmla="val 0"/>
              <a:gd name="adj2" fmla="val 16667"/>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222;p38"/>
          <p:cNvSpPr/>
          <p:nvPr/>
        </p:nvSpPr>
        <p:spPr>
          <a:xfrm>
            <a:off x="1256965" y="3749600"/>
            <a:ext cx="2481551" cy="365690"/>
          </a:xfrm>
          <a:prstGeom prst="snip2DiagRect">
            <a:avLst>
              <a:gd name="adj1" fmla="val 0"/>
              <a:gd name="adj2"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225;p38"/>
          <p:cNvSpPr txBox="1"/>
          <p:nvPr/>
        </p:nvSpPr>
        <p:spPr>
          <a:xfrm>
            <a:off x="890120" y="4243030"/>
            <a:ext cx="3349109" cy="26390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0" indent="0" algn="ctr">
              <a:buNone/>
              <a:defRPr b="1">
                <a:solidFill>
                  <a:srgbClr val="434343"/>
                </a:solidFill>
                <a:latin typeface="Exo 2"/>
                <a:ea typeface="Exo 2"/>
                <a:cs typeface="Exo 2"/>
              </a:defRPr>
            </a:lvl1pPr>
          </a:lstStyle>
          <a:p>
            <a:r>
              <a:rPr lang="fr-FR" dirty="0" err="1"/>
              <a:t>Decision</a:t>
            </a:r>
            <a:r>
              <a:rPr lang="fr-FR" dirty="0"/>
              <a:t> </a:t>
            </a:r>
            <a:r>
              <a:rPr lang="fr-FR" dirty="0" err="1"/>
              <a:t>Tree</a:t>
            </a:r>
            <a:endParaRPr dirty="0">
              <a:sym typeface="Exo 2"/>
            </a:endParaRPr>
          </a:p>
        </p:txBody>
      </p:sp>
      <p:sp>
        <p:nvSpPr>
          <p:cNvPr id="59" name="Google Shape;227;p38"/>
          <p:cNvSpPr txBox="1"/>
          <p:nvPr/>
        </p:nvSpPr>
        <p:spPr>
          <a:xfrm>
            <a:off x="813575" y="3782886"/>
            <a:ext cx="3368329" cy="326489"/>
          </a:xfrm>
          <a:prstGeom prst="rect">
            <a:avLst/>
          </a:prstGeom>
          <a:noFill/>
          <a:ln>
            <a:noFill/>
          </a:ln>
        </p:spPr>
        <p:txBody>
          <a:bodyPr spcFirstLastPara="1" wrap="square" lIns="91425" tIns="91425" rIns="91425" bIns="91425" anchor="b" anchorCtr="0">
            <a:noAutofit/>
          </a:bodyPr>
          <a:lstStyle/>
          <a:p>
            <a:pPr lvl="0" algn="ctr"/>
            <a:r>
              <a:rPr lang="fr-FR" b="1" dirty="0">
                <a:solidFill>
                  <a:srgbClr val="FFFFFF"/>
                </a:solidFill>
                <a:latin typeface="Exo 2"/>
                <a:ea typeface="Exo 2"/>
                <a:cs typeface="Exo 2"/>
              </a:rPr>
              <a:t>MARS</a:t>
            </a:r>
            <a:endParaRPr b="1" dirty="0">
              <a:solidFill>
                <a:srgbClr val="FFFFFF"/>
              </a:solidFill>
              <a:latin typeface="Exo 2"/>
              <a:ea typeface="Exo 2"/>
              <a:cs typeface="Exo 2"/>
              <a:sym typeface="Exo 2"/>
            </a:endParaRPr>
          </a:p>
        </p:txBody>
      </p:sp>
      <p:sp>
        <p:nvSpPr>
          <p:cNvPr id="60" name="Google Shape;222;p38"/>
          <p:cNvSpPr/>
          <p:nvPr/>
        </p:nvSpPr>
        <p:spPr>
          <a:xfrm>
            <a:off x="1256965" y="4478756"/>
            <a:ext cx="2481551" cy="365690"/>
          </a:xfrm>
          <a:prstGeom prst="snip2DiagRect">
            <a:avLst>
              <a:gd name="adj1" fmla="val 0"/>
              <a:gd name="adj2"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227;p38"/>
          <p:cNvSpPr txBox="1"/>
          <p:nvPr/>
        </p:nvSpPr>
        <p:spPr>
          <a:xfrm>
            <a:off x="813575" y="4512042"/>
            <a:ext cx="3368329" cy="326489"/>
          </a:xfrm>
          <a:prstGeom prst="rect">
            <a:avLst/>
          </a:prstGeom>
          <a:noFill/>
          <a:ln>
            <a:noFill/>
          </a:ln>
        </p:spPr>
        <p:txBody>
          <a:bodyPr spcFirstLastPara="1" wrap="square" lIns="91425" tIns="91425" rIns="91425" bIns="91425" anchor="b" anchorCtr="0">
            <a:noAutofit/>
          </a:bodyPr>
          <a:lstStyle/>
          <a:p>
            <a:pPr algn="ctr"/>
            <a:r>
              <a:rPr lang="fr-FR" b="1" dirty="0">
                <a:solidFill>
                  <a:srgbClr val="FFFFFF"/>
                </a:solidFill>
                <a:latin typeface="Exo 2"/>
                <a:ea typeface="Exo 2"/>
                <a:cs typeface="Exo 2"/>
              </a:rPr>
              <a:t>Single Layer Neural Network</a:t>
            </a:r>
          </a:p>
        </p:txBody>
      </p:sp>
      <p:sp>
        <p:nvSpPr>
          <p:cNvPr id="12" name="Rectangle avec coins rognés en diagonale 11"/>
          <p:cNvSpPr/>
          <p:nvPr/>
        </p:nvSpPr>
        <p:spPr>
          <a:xfrm>
            <a:off x="1256965" y="85659"/>
            <a:ext cx="2481551" cy="373818"/>
          </a:xfrm>
          <a:prstGeom prst="snip2Diag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0" name="Rectangle avec coins rognés en diagonale 69"/>
          <p:cNvSpPr/>
          <p:nvPr/>
        </p:nvSpPr>
        <p:spPr>
          <a:xfrm>
            <a:off x="1246343" y="831748"/>
            <a:ext cx="2481551" cy="373818"/>
          </a:xfrm>
          <a:prstGeom prst="snip2Diag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2" name="Rectangle avec coins rognés en diagonale 71"/>
          <p:cNvSpPr/>
          <p:nvPr/>
        </p:nvSpPr>
        <p:spPr>
          <a:xfrm>
            <a:off x="1246343" y="1518081"/>
            <a:ext cx="2481551" cy="373818"/>
          </a:xfrm>
          <a:prstGeom prst="snip2Diag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3" name="Rectangle avec coins rognés en diagonale 72"/>
          <p:cNvSpPr/>
          <p:nvPr/>
        </p:nvSpPr>
        <p:spPr>
          <a:xfrm>
            <a:off x="1246342" y="1888841"/>
            <a:ext cx="2481551" cy="373818"/>
          </a:xfrm>
          <a:prstGeom prst="snip2Diag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4" name="Rectangle avec coins rognés en diagonale 73"/>
          <p:cNvSpPr/>
          <p:nvPr/>
        </p:nvSpPr>
        <p:spPr>
          <a:xfrm>
            <a:off x="1267587" y="2254274"/>
            <a:ext cx="2481551" cy="373818"/>
          </a:xfrm>
          <a:prstGeom prst="snip2Diag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5" name="Rectangle avec coins rognés en diagonale 74"/>
          <p:cNvSpPr/>
          <p:nvPr/>
        </p:nvSpPr>
        <p:spPr>
          <a:xfrm>
            <a:off x="1267587" y="2633006"/>
            <a:ext cx="2481551" cy="373818"/>
          </a:xfrm>
          <a:prstGeom prst="snip2Diag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6" name="Rectangle avec coins rognés en diagonale 75"/>
          <p:cNvSpPr/>
          <p:nvPr/>
        </p:nvSpPr>
        <p:spPr>
          <a:xfrm>
            <a:off x="1267587" y="3018874"/>
            <a:ext cx="2481551" cy="373818"/>
          </a:xfrm>
          <a:prstGeom prst="snip2Diag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7" name="Rectangle avec coins rognés en diagonale 76"/>
          <p:cNvSpPr/>
          <p:nvPr/>
        </p:nvSpPr>
        <p:spPr>
          <a:xfrm>
            <a:off x="1254593" y="3400961"/>
            <a:ext cx="2481551" cy="373818"/>
          </a:xfrm>
          <a:prstGeom prst="snip2Diag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8" name="Rectangle avec coins rognés en diagonale 77"/>
          <p:cNvSpPr/>
          <p:nvPr/>
        </p:nvSpPr>
        <p:spPr>
          <a:xfrm>
            <a:off x="1246341" y="4462154"/>
            <a:ext cx="2481551" cy="373818"/>
          </a:xfrm>
          <a:prstGeom prst="snip2Diag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Accolade fermante 8"/>
          <p:cNvSpPr/>
          <p:nvPr/>
        </p:nvSpPr>
        <p:spPr>
          <a:xfrm>
            <a:off x="3980015" y="691272"/>
            <a:ext cx="254000" cy="2817686"/>
          </a:xfrm>
          <a:prstGeom prst="rightBrace">
            <a:avLst/>
          </a:prstGeom>
          <a:ln w="38100">
            <a:solidFill>
              <a:srgbClr val="0A0E1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pic>
        <p:nvPicPr>
          <p:cNvPr id="63" name="Image 6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3313" y="189173"/>
            <a:ext cx="840899" cy="840899"/>
          </a:xfrm>
          <a:prstGeom prst="rect">
            <a:avLst/>
          </a:prstGeom>
        </p:spPr>
      </p:pic>
      <p:pic>
        <p:nvPicPr>
          <p:cNvPr id="14" name="Imag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8476" y="2481923"/>
            <a:ext cx="766794" cy="885324"/>
          </a:xfrm>
          <a:prstGeom prst="rect">
            <a:avLst/>
          </a:prstGeom>
        </p:spPr>
      </p:pic>
      <p:cxnSp>
        <p:nvCxnSpPr>
          <p:cNvPr id="16" name="Connecteur droit avec flèche 15"/>
          <p:cNvCxnSpPr/>
          <p:nvPr/>
        </p:nvCxnSpPr>
        <p:spPr>
          <a:xfrm>
            <a:off x="5911052" y="2116077"/>
            <a:ext cx="576713" cy="140"/>
          </a:xfrm>
          <a:prstGeom prst="straightConnector1">
            <a:avLst/>
          </a:prstGeom>
          <a:ln w="38100">
            <a:solidFill>
              <a:srgbClr val="0A0E10"/>
            </a:solidFill>
            <a:tailEnd type="triangle"/>
          </a:ln>
        </p:spPr>
        <p:style>
          <a:lnRef idx="1">
            <a:schemeClr val="accent1"/>
          </a:lnRef>
          <a:fillRef idx="0">
            <a:schemeClr val="accent1"/>
          </a:fillRef>
          <a:effectRef idx="0">
            <a:schemeClr val="accent1"/>
          </a:effectRef>
          <a:fontRef idx="minor">
            <a:schemeClr val="tx1"/>
          </a:fontRef>
        </p:style>
      </p:cxnSp>
      <p:sp>
        <p:nvSpPr>
          <p:cNvPr id="65" name="Google Shape;222;p38"/>
          <p:cNvSpPr/>
          <p:nvPr/>
        </p:nvSpPr>
        <p:spPr>
          <a:xfrm>
            <a:off x="6549698" y="1469532"/>
            <a:ext cx="2481551" cy="365690"/>
          </a:xfrm>
          <a:prstGeom prst="snip2DiagRect">
            <a:avLst>
              <a:gd name="adj1" fmla="val 0"/>
              <a:gd name="adj2" fmla="val 16667"/>
            </a:avLst>
          </a:prstGeom>
          <a:solidFill>
            <a:srgbClr val="33CCCC"/>
          </a:solid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33CCCC"/>
              </a:solidFill>
            </a:endParaRPr>
          </a:p>
        </p:txBody>
      </p:sp>
      <p:sp>
        <p:nvSpPr>
          <p:cNvPr id="66" name="Google Shape;227;p38"/>
          <p:cNvSpPr txBox="1"/>
          <p:nvPr/>
        </p:nvSpPr>
        <p:spPr>
          <a:xfrm>
            <a:off x="6549698" y="1518081"/>
            <a:ext cx="2388881" cy="293322"/>
          </a:xfrm>
          <a:prstGeom prst="rect">
            <a:avLst/>
          </a:prstGeom>
          <a:noFill/>
          <a:ln>
            <a:noFill/>
          </a:ln>
        </p:spPr>
        <p:txBody>
          <a:bodyPr spcFirstLastPara="1" wrap="square" lIns="91425" tIns="91425" rIns="91425" bIns="91425" anchor="b" anchorCtr="0">
            <a:noAutofit/>
          </a:bodyPr>
          <a:lstStyle/>
          <a:p>
            <a:pPr lvl="0" algn="ctr"/>
            <a:r>
              <a:rPr lang="fr-FR" b="1" dirty="0">
                <a:solidFill>
                  <a:srgbClr val="FFFFFF"/>
                </a:solidFill>
                <a:latin typeface="Exo 2"/>
                <a:ea typeface="Exo 2"/>
                <a:cs typeface="Exo 2"/>
                <a:sym typeface="Exo 2"/>
              </a:rPr>
              <a:t>Interaction</a:t>
            </a:r>
            <a:r>
              <a:rPr lang="fr-FR" b="1" dirty="0">
                <a:solidFill>
                  <a:srgbClr val="434343"/>
                </a:solidFill>
                <a:latin typeface="Exo 2"/>
                <a:ea typeface="Exo 2"/>
                <a:cs typeface="Exo 2"/>
                <a:sym typeface="Exo 2"/>
              </a:rPr>
              <a:t> </a:t>
            </a:r>
            <a:r>
              <a:rPr lang="fr-FR" b="1" dirty="0">
                <a:solidFill>
                  <a:srgbClr val="FFFFFF"/>
                </a:solidFill>
                <a:latin typeface="Exo 2"/>
                <a:ea typeface="Exo 2"/>
                <a:cs typeface="Exo 2"/>
                <a:sym typeface="Exo 2"/>
              </a:rPr>
              <a:t>+ </a:t>
            </a:r>
            <a:r>
              <a:rPr lang="fr-FR" b="1" dirty="0" err="1">
                <a:solidFill>
                  <a:srgbClr val="FFFFFF"/>
                </a:solidFill>
                <a:latin typeface="Exo 2"/>
                <a:ea typeface="Exo 2"/>
                <a:cs typeface="Exo 2"/>
                <a:sym typeface="Exo 2"/>
              </a:rPr>
              <a:t>Spline</a:t>
            </a:r>
            <a:endParaRPr b="1" dirty="0">
              <a:solidFill>
                <a:srgbClr val="FFFFFF"/>
              </a:solidFill>
              <a:latin typeface="Exo 2"/>
              <a:ea typeface="Exo 2"/>
              <a:cs typeface="Exo 2"/>
              <a:sym typeface="Exo 2"/>
            </a:endParaRPr>
          </a:p>
        </p:txBody>
      </p:sp>
      <p:sp>
        <p:nvSpPr>
          <p:cNvPr id="67" name="Rectangle avec coins rognés en diagonale 66"/>
          <p:cNvSpPr/>
          <p:nvPr/>
        </p:nvSpPr>
        <p:spPr>
          <a:xfrm>
            <a:off x="6539076" y="1466418"/>
            <a:ext cx="2481551" cy="373818"/>
          </a:xfrm>
          <a:prstGeom prst="snip2Diag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0" name="Google Shape;225;p38"/>
          <p:cNvSpPr txBox="1"/>
          <p:nvPr/>
        </p:nvSpPr>
        <p:spPr>
          <a:xfrm>
            <a:off x="6693883" y="2175178"/>
            <a:ext cx="2244696" cy="33497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0" indent="0" algn="ctr">
              <a:buNone/>
              <a:defRPr b="1">
                <a:solidFill>
                  <a:srgbClr val="434343"/>
                </a:solidFill>
                <a:latin typeface="Exo 2"/>
                <a:ea typeface="Exo 2"/>
                <a:cs typeface="Exo 2"/>
              </a:defRPr>
            </a:lvl1pPr>
          </a:lstStyle>
          <a:p>
            <a:r>
              <a:rPr lang="fr-FR" dirty="0" err="1"/>
              <a:t>Boosted</a:t>
            </a:r>
            <a:r>
              <a:rPr lang="fr-FR" dirty="0"/>
              <a:t> </a:t>
            </a:r>
            <a:r>
              <a:rPr lang="fr-FR" dirty="0" err="1"/>
              <a:t>Trees</a:t>
            </a:r>
            <a:endParaRPr dirty="0">
              <a:sym typeface="Exo 2"/>
            </a:endParaRPr>
          </a:p>
        </p:txBody>
      </p:sp>
      <p:sp>
        <p:nvSpPr>
          <p:cNvPr id="81" name="Rectangle avec coins rognés en diagonale 80"/>
          <p:cNvSpPr/>
          <p:nvPr/>
        </p:nvSpPr>
        <p:spPr>
          <a:xfrm>
            <a:off x="6537763" y="2157758"/>
            <a:ext cx="2481551" cy="373818"/>
          </a:xfrm>
          <a:prstGeom prst="snip2Diag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2" name="ZoneTexte 81"/>
          <p:cNvSpPr txBox="1"/>
          <p:nvPr/>
        </p:nvSpPr>
        <p:spPr>
          <a:xfrm>
            <a:off x="6884875" y="2521533"/>
            <a:ext cx="1718526" cy="338554"/>
          </a:xfrm>
          <a:prstGeom prst="rect">
            <a:avLst/>
          </a:prstGeom>
          <a:noFill/>
        </p:spPr>
        <p:txBody>
          <a:bodyPr wrap="square" rtlCol="0">
            <a:spAutoFit/>
          </a:bodyPr>
          <a:lstStyle/>
          <a:p>
            <a:r>
              <a:rPr lang="fr-FR" sz="1600" dirty="0" err="1">
                <a:solidFill>
                  <a:srgbClr val="434343"/>
                </a:solidFill>
                <a:uFill>
                  <a:noFill/>
                </a:uFill>
                <a:latin typeface="Roboto Condensed Light"/>
                <a:ea typeface="Roboto Condensed Light"/>
                <a:cs typeface="Roboto Condensed Light"/>
              </a:rPr>
              <a:t>Accuracy</a:t>
            </a:r>
            <a:r>
              <a:rPr lang="fr-FR" sz="1600" dirty="0">
                <a:solidFill>
                  <a:srgbClr val="434343"/>
                </a:solidFill>
                <a:uFill>
                  <a:noFill/>
                </a:uFill>
                <a:latin typeface="Roboto Condensed Light"/>
                <a:ea typeface="Roboto Condensed Light"/>
                <a:cs typeface="Roboto Condensed Light"/>
              </a:rPr>
              <a:t> = 0,725</a:t>
            </a:r>
          </a:p>
        </p:txBody>
      </p:sp>
      <p:sp>
        <p:nvSpPr>
          <p:cNvPr id="47" name="Google Shape;225;p38"/>
          <p:cNvSpPr txBox="1"/>
          <p:nvPr/>
        </p:nvSpPr>
        <p:spPr>
          <a:xfrm>
            <a:off x="6072214" y="3069505"/>
            <a:ext cx="3349109" cy="26390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0" indent="0" algn="ctr">
              <a:buNone/>
              <a:defRPr b="1">
                <a:solidFill>
                  <a:srgbClr val="434343"/>
                </a:solidFill>
                <a:latin typeface="Exo 2"/>
                <a:ea typeface="Exo 2"/>
                <a:cs typeface="Exo 2"/>
              </a:defRPr>
            </a:lvl1pPr>
          </a:lstStyle>
          <a:p>
            <a:r>
              <a:rPr lang="fr-FR" dirty="0"/>
              <a:t>Polynomial SVM</a:t>
            </a:r>
            <a:endParaRPr lang="fr-FR" dirty="0">
              <a:sym typeface="Exo 2"/>
            </a:endParaRPr>
          </a:p>
        </p:txBody>
      </p:sp>
      <p:sp>
        <p:nvSpPr>
          <p:cNvPr id="64" name="Rectangle avec coins rognés en diagonale 63"/>
          <p:cNvSpPr/>
          <p:nvPr/>
        </p:nvSpPr>
        <p:spPr>
          <a:xfrm>
            <a:off x="6537763" y="2981013"/>
            <a:ext cx="2481551" cy="373818"/>
          </a:xfrm>
          <a:prstGeom prst="snip2Diag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Rectangle 1"/>
          <p:cNvSpPr/>
          <p:nvPr/>
        </p:nvSpPr>
        <p:spPr>
          <a:xfrm>
            <a:off x="6886527" y="3465082"/>
            <a:ext cx="1499128" cy="338554"/>
          </a:xfrm>
          <a:prstGeom prst="rect">
            <a:avLst/>
          </a:prstGeom>
        </p:spPr>
        <p:txBody>
          <a:bodyPr wrap="none">
            <a:spAutoFit/>
          </a:bodyPr>
          <a:lstStyle/>
          <a:p>
            <a:r>
              <a:rPr lang="fr-FR" sz="1600" dirty="0">
                <a:solidFill>
                  <a:srgbClr val="434343"/>
                </a:solidFill>
                <a:uFill>
                  <a:noFill/>
                </a:uFill>
                <a:latin typeface="Roboto Condensed Light"/>
                <a:ea typeface="Roboto Condensed Light"/>
                <a:cs typeface="Roboto Condensed Light"/>
                <a:sym typeface="Roboto Condensed Light"/>
              </a:rPr>
              <a:t>Roc</a:t>
            </a:r>
            <a:r>
              <a:rPr lang="fr-FR" dirty="0">
                <a:solidFill>
                  <a:srgbClr val="434343"/>
                </a:solidFill>
                <a:uFill>
                  <a:noFill/>
                </a:uFill>
                <a:latin typeface="Roboto Condensed Light"/>
                <a:ea typeface="Roboto Condensed Light"/>
                <a:cs typeface="Roboto Condensed Light"/>
                <a:sym typeface="Roboto Condensed Light"/>
              </a:rPr>
              <a:t> </a:t>
            </a:r>
            <a:r>
              <a:rPr lang="fr-FR" sz="1600" dirty="0">
                <a:solidFill>
                  <a:srgbClr val="434343"/>
                </a:solidFill>
                <a:uFill>
                  <a:noFill/>
                </a:uFill>
                <a:latin typeface="Roboto Condensed Light"/>
                <a:ea typeface="Roboto Condensed Light"/>
                <a:cs typeface="Roboto Condensed Light"/>
                <a:sym typeface="Roboto Condensed Light"/>
              </a:rPr>
              <a:t>AUC</a:t>
            </a:r>
            <a:r>
              <a:rPr lang="fr-FR" dirty="0">
                <a:solidFill>
                  <a:srgbClr val="434343"/>
                </a:solidFill>
                <a:uFill>
                  <a:noFill/>
                </a:uFill>
                <a:latin typeface="Roboto Condensed Light"/>
                <a:ea typeface="Roboto Condensed Light"/>
                <a:cs typeface="Roboto Condensed Light"/>
                <a:sym typeface="Roboto Condensed Light"/>
              </a:rPr>
              <a:t> </a:t>
            </a:r>
            <a:r>
              <a:rPr lang="fr-FR" sz="1600" dirty="0">
                <a:solidFill>
                  <a:srgbClr val="434343"/>
                </a:solidFill>
                <a:uFill>
                  <a:noFill/>
                </a:uFill>
                <a:latin typeface="Roboto Condensed Light"/>
                <a:ea typeface="Roboto Condensed Light"/>
                <a:cs typeface="Roboto Condensed Light"/>
                <a:sym typeface="Roboto Condensed Light"/>
              </a:rPr>
              <a:t>= 0,658</a:t>
            </a:r>
          </a:p>
        </p:txBody>
      </p:sp>
      <p:sp>
        <p:nvSpPr>
          <p:cNvPr id="68" name="ZoneTexte 67"/>
          <p:cNvSpPr txBox="1"/>
          <p:nvPr/>
        </p:nvSpPr>
        <p:spPr>
          <a:xfrm>
            <a:off x="4363819" y="1474354"/>
            <a:ext cx="1909195" cy="2215991"/>
          </a:xfrm>
          <a:prstGeom prst="rect">
            <a:avLst/>
          </a:prstGeom>
          <a:noFill/>
        </p:spPr>
        <p:txBody>
          <a:bodyPr wrap="square" rtlCol="0">
            <a:spAutoFit/>
          </a:bodyPr>
          <a:lstStyle/>
          <a:p>
            <a:r>
              <a:rPr lang="fr-FR" sz="1600" dirty="0">
                <a:solidFill>
                  <a:srgbClr val="434343"/>
                </a:solidFill>
                <a:uFill>
                  <a:noFill/>
                </a:uFill>
                <a:latin typeface="Roboto Condensed Light"/>
                <a:ea typeface="Roboto Condensed Light"/>
                <a:cs typeface="Roboto Condensed Light"/>
                <a:sym typeface="Roboto Condensed Light"/>
              </a:rPr>
              <a:t>14 Combinaisons </a:t>
            </a:r>
          </a:p>
          <a:p>
            <a:r>
              <a:rPr lang="fr-FR" dirty="0">
                <a:solidFill>
                  <a:srgbClr val="0070C0"/>
                </a:solidFill>
                <a:uFill>
                  <a:noFill/>
                </a:uFill>
                <a:latin typeface="Roboto Condensed Light"/>
                <a:ea typeface="Roboto Condensed Light"/>
                <a:cs typeface="Roboto Condensed Light"/>
                <a:sym typeface="Roboto Condensed Light"/>
              </a:rPr>
              <a:t>( 2 </a:t>
            </a:r>
            <a:r>
              <a:rPr lang="fr-FR" dirty="0" err="1">
                <a:solidFill>
                  <a:srgbClr val="0070C0"/>
                </a:solidFill>
                <a:uFill>
                  <a:noFill/>
                </a:uFill>
                <a:latin typeface="Roboto Condensed Light"/>
                <a:ea typeface="Roboto Condensed Light"/>
                <a:cs typeface="Roboto Condensed Light"/>
                <a:sym typeface="Roboto Condensed Light"/>
              </a:rPr>
              <a:t>recipes</a:t>
            </a:r>
            <a:r>
              <a:rPr lang="fr-FR" dirty="0">
                <a:solidFill>
                  <a:srgbClr val="0070C0"/>
                </a:solidFill>
                <a:uFill>
                  <a:noFill/>
                </a:uFill>
                <a:latin typeface="Roboto Condensed Light"/>
                <a:ea typeface="Roboto Condensed Light"/>
                <a:cs typeface="Roboto Condensed Light"/>
                <a:sym typeface="Roboto Condensed Light"/>
              </a:rPr>
              <a:t> x 7 modèles)</a:t>
            </a:r>
          </a:p>
          <a:p>
            <a:endParaRPr lang="fr-FR" sz="1600" dirty="0">
              <a:solidFill>
                <a:srgbClr val="434343"/>
              </a:solidFill>
              <a:uFill>
                <a:noFill/>
              </a:uFill>
              <a:latin typeface="Roboto Condensed Light"/>
              <a:ea typeface="Roboto Condensed Light"/>
              <a:cs typeface="Roboto Condensed Light"/>
              <a:sym typeface="Roboto Condensed Light"/>
            </a:endParaRPr>
          </a:p>
          <a:p>
            <a:r>
              <a:rPr lang="fr-FR" sz="1600" dirty="0">
                <a:solidFill>
                  <a:srgbClr val="434343"/>
                </a:solidFill>
                <a:uFill>
                  <a:noFill/>
                </a:uFill>
                <a:latin typeface="Roboto Condensed Light"/>
                <a:ea typeface="Roboto Condensed Light"/>
                <a:cs typeface="Roboto Condensed Light"/>
                <a:sym typeface="Roboto Condensed Light"/>
              </a:rPr>
              <a:t>13 avec </a:t>
            </a:r>
            <a:r>
              <a:rPr lang="fr-FR" sz="1600" dirty="0" err="1">
                <a:solidFill>
                  <a:srgbClr val="434343"/>
                </a:solidFill>
                <a:uFill>
                  <a:noFill/>
                </a:uFill>
                <a:latin typeface="Roboto Condensed Light"/>
                <a:ea typeface="Roboto Condensed Light"/>
                <a:cs typeface="Roboto Condensed Light"/>
                <a:sym typeface="Roboto Condensed Light"/>
              </a:rPr>
              <a:t>tunning</a:t>
            </a:r>
            <a:r>
              <a:rPr lang="fr-FR" sz="1600" dirty="0">
                <a:solidFill>
                  <a:srgbClr val="434343"/>
                </a:solidFill>
                <a:uFill>
                  <a:noFill/>
                </a:uFill>
                <a:latin typeface="Roboto Condensed Light"/>
                <a:ea typeface="Roboto Condensed Light"/>
                <a:cs typeface="Roboto Condensed Light"/>
                <a:sym typeface="Roboto Condensed Light"/>
              </a:rPr>
              <a:t> de 20 </a:t>
            </a:r>
            <a:r>
              <a:rPr lang="fr-FR" sz="1600" dirty="0" err="1">
                <a:solidFill>
                  <a:srgbClr val="434343"/>
                </a:solidFill>
                <a:uFill>
                  <a:noFill/>
                </a:uFill>
                <a:latin typeface="Roboto Condensed Light"/>
                <a:ea typeface="Roboto Condensed Light"/>
                <a:cs typeface="Roboto Condensed Light"/>
                <a:sym typeface="Roboto Condensed Light"/>
              </a:rPr>
              <a:t>possiblilités</a:t>
            </a:r>
            <a:r>
              <a:rPr lang="fr-FR" sz="1600" dirty="0">
                <a:solidFill>
                  <a:srgbClr val="434343"/>
                </a:solidFill>
                <a:uFill>
                  <a:noFill/>
                </a:uFill>
                <a:latin typeface="Roboto Condensed Light"/>
                <a:ea typeface="Roboto Condensed Light"/>
                <a:cs typeface="Roboto Condensed Light"/>
                <a:sym typeface="Roboto Condensed Light"/>
              </a:rPr>
              <a:t> </a:t>
            </a:r>
          </a:p>
          <a:p>
            <a:r>
              <a:rPr lang="fr-FR" dirty="0">
                <a:solidFill>
                  <a:srgbClr val="0070C0"/>
                </a:solidFill>
                <a:uFill>
                  <a:noFill/>
                </a:uFill>
                <a:latin typeface="Roboto Condensed Light"/>
                <a:ea typeface="Roboto Condensed Light"/>
                <a:cs typeface="Roboto Condensed Light"/>
                <a:sym typeface="Roboto Condensed Light"/>
              </a:rPr>
              <a:t>(choix de 20 selon la littérature)</a:t>
            </a:r>
          </a:p>
          <a:p>
            <a:endParaRPr lang="fr-FR" sz="1600" dirty="0">
              <a:solidFill>
                <a:srgbClr val="434343"/>
              </a:solidFill>
              <a:uFill>
                <a:noFill/>
              </a:uFill>
              <a:latin typeface="Roboto Condensed Light"/>
              <a:ea typeface="Roboto Condensed Light"/>
              <a:cs typeface="Roboto Condensed Light"/>
              <a:sym typeface="Roboto Condensed Light"/>
            </a:endParaRPr>
          </a:p>
          <a:p>
            <a:r>
              <a:rPr lang="fr-FR" sz="1600" dirty="0">
                <a:solidFill>
                  <a:srgbClr val="434343"/>
                </a:solidFill>
                <a:uFill>
                  <a:noFill/>
                </a:uFill>
                <a:latin typeface="Roboto Condensed Light"/>
                <a:ea typeface="Roboto Condensed Light"/>
                <a:cs typeface="Roboto Condensed Light"/>
                <a:sym typeface="Roboto Condensed Light"/>
              </a:rPr>
              <a:t>Cross Validation</a:t>
            </a:r>
            <a:endParaRPr lang="fr-FR" sz="1600" dirty="0">
              <a:solidFill>
                <a:srgbClr val="0070C0"/>
              </a:solidFill>
              <a:uFill>
                <a:noFill/>
              </a:uFill>
              <a:latin typeface="Roboto Condensed Light"/>
              <a:ea typeface="Roboto Condensed Light"/>
              <a:cs typeface="Roboto Condensed Light"/>
              <a:sym typeface="Roboto Condensed Light"/>
            </a:endParaRPr>
          </a:p>
        </p:txBody>
      </p:sp>
      <p:pic>
        <p:nvPicPr>
          <p:cNvPr id="69" name="Image 68"/>
          <p:cNvPicPr>
            <a:picLocks noChangeAspect="1"/>
          </p:cNvPicPr>
          <p:nvPr/>
        </p:nvPicPr>
        <p:blipFill>
          <a:blip r:embed="rId5"/>
          <a:stretch>
            <a:fillRect/>
          </a:stretch>
        </p:blipFill>
        <p:spPr>
          <a:xfrm>
            <a:off x="4192213" y="619527"/>
            <a:ext cx="2650904" cy="435863"/>
          </a:xfrm>
          <a:prstGeom prst="rect">
            <a:avLst/>
          </a:prstGeom>
        </p:spPr>
      </p:pic>
      <p:sp>
        <p:nvSpPr>
          <p:cNvPr id="3" name="ZoneTexte 2"/>
          <p:cNvSpPr txBox="1"/>
          <p:nvPr/>
        </p:nvSpPr>
        <p:spPr>
          <a:xfrm>
            <a:off x="5465618" y="4017818"/>
            <a:ext cx="3553696" cy="584775"/>
          </a:xfrm>
          <a:prstGeom prst="rect">
            <a:avLst/>
          </a:prstGeom>
          <a:noFill/>
        </p:spPr>
        <p:txBody>
          <a:bodyPr wrap="square" rtlCol="0">
            <a:spAutoFit/>
          </a:bodyPr>
          <a:lstStyle/>
          <a:p>
            <a:pPr algn="ctr"/>
            <a:r>
              <a:rPr lang="fr-FR" sz="1600" dirty="0">
                <a:solidFill>
                  <a:srgbClr val="C00000"/>
                </a:solidFill>
                <a:uFill>
                  <a:noFill/>
                </a:uFill>
                <a:latin typeface="Roboto Condensed Light"/>
                <a:ea typeface="Roboto Condensed Light"/>
                <a:cs typeface="Roboto Condensed Light"/>
              </a:rPr>
              <a:t>Selon le choix de </a:t>
            </a:r>
            <a:r>
              <a:rPr lang="fr-FR" sz="1600" dirty="0" err="1">
                <a:solidFill>
                  <a:srgbClr val="C00000"/>
                </a:solidFill>
                <a:uFill>
                  <a:noFill/>
                </a:uFill>
                <a:latin typeface="Roboto Condensed Light"/>
                <a:ea typeface="Roboto Condensed Light"/>
                <a:cs typeface="Roboto Condensed Light"/>
              </a:rPr>
              <a:t>metric</a:t>
            </a:r>
            <a:r>
              <a:rPr lang="fr-FR" sz="1600" dirty="0">
                <a:solidFill>
                  <a:srgbClr val="C00000"/>
                </a:solidFill>
                <a:uFill>
                  <a:noFill/>
                </a:uFill>
                <a:latin typeface="Roboto Condensed Light"/>
                <a:ea typeface="Roboto Condensed Light"/>
                <a:cs typeface="Roboto Condensed Light"/>
              </a:rPr>
              <a:t>, pas le même « best model »</a:t>
            </a:r>
          </a:p>
        </p:txBody>
      </p:sp>
    </p:spTree>
    <p:extLst>
      <p:ext uri="{BB962C8B-B14F-4D97-AF65-F5344CB8AC3E}">
        <p14:creationId xmlns:p14="http://schemas.microsoft.com/office/powerpoint/2010/main" val="1292160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animBg="1"/>
      <p:bldP spid="66" grpId="0"/>
      <p:bldP spid="67" grpId="0" animBg="1"/>
      <p:bldP spid="80" grpId="0"/>
      <p:bldP spid="81" grpId="0" animBg="1"/>
      <p:bldP spid="82" grpId="0"/>
      <p:bldP spid="47" grpId="0"/>
      <p:bldP spid="64" grpId="0" animBg="1"/>
      <p:bldP spid="2" grpId="0"/>
      <p:bldP spid="3"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 y="87100"/>
            <a:ext cx="3586655" cy="1040130"/>
          </a:xfrm>
          <a:prstGeom prst="rect">
            <a:avLst/>
          </a:prstGeom>
        </p:spPr>
      </p:pic>
      <p:sp>
        <p:nvSpPr>
          <p:cNvPr id="4" name="Google Shape;222;p38"/>
          <p:cNvSpPr/>
          <p:nvPr/>
        </p:nvSpPr>
        <p:spPr>
          <a:xfrm>
            <a:off x="395548" y="1644490"/>
            <a:ext cx="2481551" cy="365690"/>
          </a:xfrm>
          <a:prstGeom prst="snip2DiagRect">
            <a:avLst>
              <a:gd name="adj1" fmla="val 0"/>
              <a:gd name="adj2" fmla="val 16667"/>
            </a:avLst>
          </a:prstGeom>
          <a:solidFill>
            <a:srgbClr val="33CCCC"/>
          </a:solid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33CCCC"/>
              </a:solidFill>
            </a:endParaRPr>
          </a:p>
        </p:txBody>
      </p:sp>
      <p:sp>
        <p:nvSpPr>
          <p:cNvPr id="5" name="Google Shape;227;p38"/>
          <p:cNvSpPr txBox="1"/>
          <p:nvPr/>
        </p:nvSpPr>
        <p:spPr>
          <a:xfrm>
            <a:off x="431262" y="1638575"/>
            <a:ext cx="2388881" cy="340531"/>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fr-FR" b="1" dirty="0">
                <a:solidFill>
                  <a:srgbClr val="FFFFFF"/>
                </a:solidFill>
                <a:latin typeface="Exo 2"/>
                <a:ea typeface="Exo 2"/>
                <a:cs typeface="Exo 2"/>
                <a:sym typeface="Exo 2"/>
              </a:rPr>
              <a:t>Basic avec toutes les var</a:t>
            </a:r>
            <a:endParaRPr b="1" dirty="0">
              <a:solidFill>
                <a:srgbClr val="FFFFFF"/>
              </a:solidFill>
              <a:latin typeface="Exo 2"/>
              <a:ea typeface="Exo 2"/>
              <a:cs typeface="Exo 2"/>
              <a:sym typeface="Exo 2"/>
            </a:endParaRPr>
          </a:p>
        </p:txBody>
      </p:sp>
      <p:sp>
        <p:nvSpPr>
          <p:cNvPr id="6" name="Google Shape;222;p38"/>
          <p:cNvSpPr/>
          <p:nvPr/>
        </p:nvSpPr>
        <p:spPr>
          <a:xfrm>
            <a:off x="382430" y="2340979"/>
            <a:ext cx="2481551" cy="365690"/>
          </a:xfrm>
          <a:prstGeom prst="snip2DiagRect">
            <a:avLst>
              <a:gd name="adj1" fmla="val 0"/>
              <a:gd name="adj2"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27;p38"/>
          <p:cNvSpPr txBox="1"/>
          <p:nvPr/>
        </p:nvSpPr>
        <p:spPr>
          <a:xfrm>
            <a:off x="431262" y="2374265"/>
            <a:ext cx="2388881" cy="326489"/>
          </a:xfrm>
          <a:prstGeom prst="rect">
            <a:avLst/>
          </a:prstGeom>
          <a:noFill/>
          <a:ln>
            <a:noFill/>
          </a:ln>
        </p:spPr>
        <p:txBody>
          <a:bodyPr spcFirstLastPara="1" wrap="square" lIns="91425" tIns="91425" rIns="91425" bIns="91425" anchor="b" anchorCtr="0">
            <a:noAutofit/>
          </a:bodyPr>
          <a:lstStyle/>
          <a:p>
            <a:pPr algn="ctr"/>
            <a:r>
              <a:rPr lang="fr-FR" b="1" dirty="0" err="1">
                <a:solidFill>
                  <a:srgbClr val="FFFFFF"/>
                </a:solidFill>
                <a:latin typeface="Exo 2"/>
                <a:ea typeface="Exo 2"/>
                <a:cs typeface="Exo 2"/>
              </a:rPr>
              <a:t>Deep</a:t>
            </a:r>
            <a:r>
              <a:rPr lang="fr-FR" b="1" dirty="0">
                <a:solidFill>
                  <a:srgbClr val="FFFFFF"/>
                </a:solidFill>
                <a:latin typeface="Exo 2"/>
                <a:ea typeface="Exo 2"/>
                <a:cs typeface="Exo 2"/>
              </a:rPr>
              <a:t> </a:t>
            </a:r>
            <a:r>
              <a:rPr lang="fr-FR" b="1" dirty="0" err="1">
                <a:solidFill>
                  <a:srgbClr val="FFFFFF"/>
                </a:solidFill>
                <a:latin typeface="Exo 2"/>
                <a:ea typeface="Exo 2"/>
                <a:cs typeface="Exo 2"/>
              </a:rPr>
              <a:t>learning</a:t>
            </a:r>
            <a:r>
              <a:rPr lang="fr-FR" b="1" dirty="0">
                <a:solidFill>
                  <a:srgbClr val="FFFFFF"/>
                </a:solidFill>
                <a:latin typeface="Exo 2"/>
                <a:ea typeface="Exo 2"/>
                <a:cs typeface="Exo 2"/>
              </a:rPr>
              <a:t> </a:t>
            </a:r>
            <a:r>
              <a:rPr lang="fr-FR" b="1" dirty="0" err="1">
                <a:solidFill>
                  <a:srgbClr val="FFFFFF"/>
                </a:solidFill>
                <a:latin typeface="Exo 2"/>
                <a:ea typeface="Exo 2"/>
                <a:cs typeface="Exo 2"/>
              </a:rPr>
              <a:t>Keras</a:t>
            </a:r>
            <a:endParaRPr lang="fr-FR" b="1" dirty="0">
              <a:solidFill>
                <a:srgbClr val="FFFFFF"/>
              </a:solidFill>
              <a:latin typeface="Exo 2"/>
              <a:ea typeface="Exo 2"/>
              <a:cs typeface="Exo 2"/>
            </a:endParaRPr>
          </a:p>
        </p:txBody>
      </p:sp>
      <p:sp>
        <p:nvSpPr>
          <p:cNvPr id="8" name="ZoneTexte 7"/>
          <p:cNvSpPr txBox="1"/>
          <p:nvPr/>
        </p:nvSpPr>
        <p:spPr>
          <a:xfrm>
            <a:off x="2971800" y="1572792"/>
            <a:ext cx="2242936" cy="523220"/>
          </a:xfrm>
          <a:prstGeom prst="rect">
            <a:avLst/>
          </a:prstGeom>
          <a:noFill/>
        </p:spPr>
        <p:txBody>
          <a:bodyPr wrap="square" rtlCol="0">
            <a:spAutoFit/>
          </a:bodyPr>
          <a:lstStyle/>
          <a:p>
            <a:r>
              <a:rPr lang="fr-FR" dirty="0">
                <a:solidFill>
                  <a:srgbClr val="434343"/>
                </a:solidFill>
                <a:uFill>
                  <a:noFill/>
                </a:uFill>
                <a:latin typeface="Roboto Condensed Light"/>
                <a:ea typeface="Roboto Condensed Light"/>
                <a:cs typeface="Roboto Condensed Light"/>
              </a:rPr>
              <a:t>44 variables, </a:t>
            </a:r>
          </a:p>
          <a:p>
            <a:r>
              <a:rPr lang="fr-FR" dirty="0">
                <a:solidFill>
                  <a:srgbClr val="434343"/>
                </a:solidFill>
                <a:uFill>
                  <a:noFill/>
                </a:uFill>
                <a:latin typeface="Roboto Condensed Light"/>
                <a:ea typeface="Roboto Condensed Light"/>
                <a:cs typeface="Roboto Condensed Light"/>
              </a:rPr>
              <a:t>34 catégoriques, 8 continues</a:t>
            </a:r>
          </a:p>
        </p:txBody>
      </p:sp>
      <p:sp>
        <p:nvSpPr>
          <p:cNvPr id="9" name="Accolade fermante 8"/>
          <p:cNvSpPr/>
          <p:nvPr/>
        </p:nvSpPr>
        <p:spPr>
          <a:xfrm>
            <a:off x="5056975" y="1655989"/>
            <a:ext cx="254000" cy="881520"/>
          </a:xfrm>
          <a:prstGeom prst="rightBrace">
            <a:avLst/>
          </a:prstGeom>
          <a:ln w="38100">
            <a:solidFill>
              <a:srgbClr val="0A0E1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10" name="ZoneTexte 9"/>
          <p:cNvSpPr txBox="1"/>
          <p:nvPr/>
        </p:nvSpPr>
        <p:spPr>
          <a:xfrm>
            <a:off x="5362661" y="1851045"/>
            <a:ext cx="997499" cy="523220"/>
          </a:xfrm>
          <a:prstGeom prst="rect">
            <a:avLst/>
          </a:prstGeom>
          <a:noFill/>
        </p:spPr>
        <p:txBody>
          <a:bodyPr wrap="square" rtlCol="0">
            <a:spAutoFit/>
          </a:bodyPr>
          <a:lstStyle/>
          <a:p>
            <a:pPr algn="ctr"/>
            <a:r>
              <a:rPr lang="fr-FR" dirty="0">
                <a:solidFill>
                  <a:srgbClr val="434343"/>
                </a:solidFill>
                <a:uFill>
                  <a:noFill/>
                </a:uFill>
                <a:latin typeface="Roboto Condensed Light"/>
                <a:ea typeface="Roboto Condensed Light"/>
                <a:cs typeface="Roboto Condensed Light"/>
                <a:sym typeface="Roboto Condensed Light"/>
              </a:rPr>
              <a:t>Cross </a:t>
            </a:r>
          </a:p>
          <a:p>
            <a:pPr algn="ctr"/>
            <a:r>
              <a:rPr lang="fr-FR" dirty="0">
                <a:solidFill>
                  <a:srgbClr val="434343"/>
                </a:solidFill>
                <a:uFill>
                  <a:noFill/>
                </a:uFill>
                <a:latin typeface="Roboto Condensed Light"/>
                <a:ea typeface="Roboto Condensed Light"/>
                <a:cs typeface="Roboto Condensed Light"/>
                <a:sym typeface="Roboto Condensed Light"/>
              </a:rPr>
              <a:t>Validation</a:t>
            </a:r>
          </a:p>
        </p:txBody>
      </p:sp>
      <p:cxnSp>
        <p:nvCxnSpPr>
          <p:cNvPr id="11" name="Connecteur droit avec flèche 10"/>
          <p:cNvCxnSpPr/>
          <p:nvPr/>
        </p:nvCxnSpPr>
        <p:spPr>
          <a:xfrm>
            <a:off x="6215852" y="2096012"/>
            <a:ext cx="576713" cy="140"/>
          </a:xfrm>
          <a:prstGeom prst="straightConnector1">
            <a:avLst/>
          </a:prstGeom>
          <a:ln w="38100">
            <a:solidFill>
              <a:srgbClr val="0A0E10"/>
            </a:solidFill>
            <a:tailEnd type="triangle"/>
          </a:ln>
        </p:spPr>
        <p:style>
          <a:lnRef idx="1">
            <a:schemeClr val="accent1"/>
          </a:lnRef>
          <a:fillRef idx="0">
            <a:schemeClr val="accent1"/>
          </a:fillRef>
          <a:effectRef idx="0">
            <a:schemeClr val="accent1"/>
          </a:effectRef>
          <a:fontRef idx="minor">
            <a:schemeClr val="tx1"/>
          </a:fontRef>
        </p:style>
      </p:cxnSp>
      <p:sp>
        <p:nvSpPr>
          <p:cNvPr id="12" name="ZoneTexte 11"/>
          <p:cNvSpPr txBox="1"/>
          <p:nvPr/>
        </p:nvSpPr>
        <p:spPr>
          <a:xfrm>
            <a:off x="6831185" y="1851045"/>
            <a:ext cx="1718526" cy="1323439"/>
          </a:xfrm>
          <a:prstGeom prst="rect">
            <a:avLst/>
          </a:prstGeom>
          <a:noFill/>
        </p:spPr>
        <p:txBody>
          <a:bodyPr wrap="square" rtlCol="0">
            <a:spAutoFit/>
          </a:bodyPr>
          <a:lstStyle/>
          <a:p>
            <a:r>
              <a:rPr lang="fr-FR" sz="1600" dirty="0" err="1">
                <a:solidFill>
                  <a:srgbClr val="434343"/>
                </a:solidFill>
                <a:uFill>
                  <a:noFill/>
                </a:uFill>
                <a:latin typeface="Roboto Condensed Light"/>
                <a:ea typeface="Roboto Condensed Light"/>
                <a:cs typeface="Roboto Condensed Light"/>
              </a:rPr>
              <a:t>Accuracy</a:t>
            </a:r>
            <a:r>
              <a:rPr lang="fr-FR" sz="1600" dirty="0">
                <a:solidFill>
                  <a:srgbClr val="434343"/>
                </a:solidFill>
                <a:uFill>
                  <a:noFill/>
                </a:uFill>
                <a:latin typeface="Roboto Condensed Light"/>
                <a:ea typeface="Roboto Condensed Light"/>
                <a:cs typeface="Roboto Condensed Light"/>
              </a:rPr>
              <a:t> = 0,857</a:t>
            </a:r>
          </a:p>
          <a:p>
            <a:r>
              <a:rPr lang="fr-FR" sz="1600" dirty="0">
                <a:solidFill>
                  <a:srgbClr val="434343"/>
                </a:solidFill>
                <a:uFill>
                  <a:noFill/>
                </a:uFill>
                <a:latin typeface="Roboto Condensed Light"/>
                <a:ea typeface="Roboto Condensed Light"/>
                <a:cs typeface="Roboto Condensed Light"/>
                <a:sym typeface="Roboto Condensed Light"/>
              </a:rPr>
              <a:t>Roc AUC = 0,865</a:t>
            </a:r>
          </a:p>
          <a:p>
            <a:r>
              <a:rPr lang="fr-FR" sz="1600" b="1" dirty="0">
                <a:solidFill>
                  <a:srgbClr val="C00000"/>
                </a:solidFill>
                <a:uFill>
                  <a:noFill/>
                </a:uFill>
                <a:latin typeface="Roboto Condensed Light"/>
                <a:ea typeface="Roboto Condensed Light"/>
                <a:cs typeface="Roboto Condensed Light"/>
                <a:sym typeface="Roboto Condensed Light"/>
              </a:rPr>
              <a:t>Mieux que </a:t>
            </a:r>
            <a:r>
              <a:rPr lang="fr-FR" sz="1600" b="1" dirty="0" err="1">
                <a:solidFill>
                  <a:srgbClr val="C00000"/>
                </a:solidFill>
                <a:uFill>
                  <a:noFill/>
                </a:uFill>
                <a:latin typeface="Roboto Condensed Light"/>
                <a:ea typeface="Roboto Condensed Light"/>
                <a:cs typeface="Roboto Condensed Light"/>
                <a:sym typeface="Roboto Condensed Light"/>
              </a:rPr>
              <a:t>Boosted</a:t>
            </a:r>
            <a:r>
              <a:rPr lang="fr-FR" sz="1600" b="1" dirty="0">
                <a:solidFill>
                  <a:srgbClr val="C00000"/>
                </a:solidFill>
                <a:uFill>
                  <a:noFill/>
                </a:uFill>
                <a:latin typeface="Roboto Condensed Light"/>
                <a:ea typeface="Roboto Condensed Light"/>
                <a:cs typeface="Roboto Condensed Light"/>
                <a:sym typeface="Roboto Condensed Light"/>
              </a:rPr>
              <a:t> </a:t>
            </a:r>
            <a:r>
              <a:rPr lang="fr-FR" sz="1600" b="1" dirty="0" err="1">
                <a:solidFill>
                  <a:srgbClr val="C00000"/>
                </a:solidFill>
                <a:uFill>
                  <a:noFill/>
                </a:uFill>
                <a:latin typeface="Roboto Condensed Light"/>
                <a:ea typeface="Roboto Condensed Light"/>
                <a:cs typeface="Roboto Condensed Light"/>
                <a:sym typeface="Roboto Condensed Light"/>
              </a:rPr>
              <a:t>Trees</a:t>
            </a:r>
            <a:r>
              <a:rPr lang="fr-FR" sz="1600" b="1" dirty="0">
                <a:solidFill>
                  <a:srgbClr val="C00000"/>
                </a:solidFill>
                <a:uFill>
                  <a:noFill/>
                </a:uFill>
                <a:latin typeface="Roboto Condensed Light"/>
                <a:ea typeface="Roboto Condensed Light"/>
                <a:cs typeface="Roboto Condensed Light"/>
                <a:sym typeface="Roboto Condensed Light"/>
              </a:rPr>
              <a:t> ou Polynomial SVM</a:t>
            </a:r>
          </a:p>
        </p:txBody>
      </p:sp>
      <p:pic>
        <p:nvPicPr>
          <p:cNvPr id="13" name="Image 12"/>
          <p:cNvPicPr>
            <a:picLocks noChangeAspect="1"/>
          </p:cNvPicPr>
          <p:nvPr/>
        </p:nvPicPr>
        <p:blipFill>
          <a:blip r:embed="rId4"/>
          <a:stretch>
            <a:fillRect/>
          </a:stretch>
        </p:blipFill>
        <p:spPr>
          <a:xfrm>
            <a:off x="337080" y="3192855"/>
            <a:ext cx="5053802" cy="1334431"/>
          </a:xfrm>
          <a:prstGeom prst="rect">
            <a:avLst/>
          </a:prstGeom>
        </p:spPr>
      </p:pic>
      <p:sp>
        <p:nvSpPr>
          <p:cNvPr id="14" name="ZoneTexte 13"/>
          <p:cNvSpPr txBox="1"/>
          <p:nvPr/>
        </p:nvSpPr>
        <p:spPr>
          <a:xfrm>
            <a:off x="5709598" y="3321461"/>
            <a:ext cx="3088038" cy="584775"/>
          </a:xfrm>
          <a:prstGeom prst="rect">
            <a:avLst/>
          </a:prstGeom>
          <a:noFill/>
        </p:spPr>
        <p:txBody>
          <a:bodyPr wrap="square" rtlCol="0">
            <a:spAutoFit/>
          </a:bodyPr>
          <a:lstStyle/>
          <a:p>
            <a:r>
              <a:rPr lang="fr-FR" sz="1600" dirty="0">
                <a:solidFill>
                  <a:srgbClr val="434343"/>
                </a:solidFill>
                <a:uFill>
                  <a:noFill/>
                </a:uFill>
                <a:latin typeface="Roboto Condensed Light"/>
                <a:ea typeface="Roboto Condensed Light"/>
                <a:cs typeface="Roboto Condensed Light"/>
                <a:sym typeface="Roboto Condensed Light"/>
              </a:rPr>
              <a:t>Prédiction sur la partie Test avec modèle </a:t>
            </a:r>
            <a:r>
              <a:rPr lang="fr-FR" sz="1600" dirty="0" err="1">
                <a:solidFill>
                  <a:srgbClr val="434343"/>
                </a:solidFill>
                <a:uFill>
                  <a:noFill/>
                </a:uFill>
                <a:latin typeface="Roboto Condensed Light"/>
                <a:ea typeface="Roboto Condensed Light"/>
                <a:cs typeface="Roboto Condensed Light"/>
                <a:sym typeface="Roboto Condensed Light"/>
              </a:rPr>
              <a:t>Keras</a:t>
            </a:r>
            <a:endParaRPr lang="fr-FR" sz="1600" dirty="0">
              <a:solidFill>
                <a:srgbClr val="434343"/>
              </a:solidFill>
              <a:uFill>
                <a:noFill/>
              </a:uFill>
              <a:latin typeface="Roboto Condensed Light"/>
              <a:ea typeface="Roboto Condensed Light"/>
              <a:cs typeface="Roboto Condensed Light"/>
              <a:sym typeface="Roboto Condensed Light"/>
            </a:endParaRPr>
          </a:p>
        </p:txBody>
      </p:sp>
      <p:sp>
        <p:nvSpPr>
          <p:cNvPr id="15" name="Rectangle à coins arrondis 14"/>
          <p:cNvSpPr/>
          <p:nvPr/>
        </p:nvSpPr>
        <p:spPr>
          <a:xfrm>
            <a:off x="4274127" y="3321461"/>
            <a:ext cx="1088534" cy="538609"/>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ZoneTexte 15"/>
          <p:cNvSpPr txBox="1"/>
          <p:nvPr/>
        </p:nvSpPr>
        <p:spPr>
          <a:xfrm>
            <a:off x="5709598" y="3935524"/>
            <a:ext cx="1718526" cy="584775"/>
          </a:xfrm>
          <a:prstGeom prst="rect">
            <a:avLst/>
          </a:prstGeom>
          <a:noFill/>
        </p:spPr>
        <p:txBody>
          <a:bodyPr wrap="square" rtlCol="0">
            <a:spAutoFit/>
          </a:bodyPr>
          <a:lstStyle/>
          <a:p>
            <a:r>
              <a:rPr lang="fr-FR" sz="1600" dirty="0" err="1">
                <a:solidFill>
                  <a:srgbClr val="434343"/>
                </a:solidFill>
                <a:uFill>
                  <a:noFill/>
                </a:uFill>
                <a:latin typeface="Roboto Condensed Light"/>
                <a:ea typeface="Roboto Condensed Light"/>
                <a:cs typeface="Roboto Condensed Light"/>
              </a:rPr>
              <a:t>Accuracy</a:t>
            </a:r>
            <a:r>
              <a:rPr lang="fr-FR" sz="1600" dirty="0">
                <a:solidFill>
                  <a:srgbClr val="434343"/>
                </a:solidFill>
                <a:uFill>
                  <a:noFill/>
                </a:uFill>
                <a:latin typeface="Roboto Condensed Light"/>
                <a:ea typeface="Roboto Condensed Light"/>
                <a:cs typeface="Roboto Condensed Light"/>
              </a:rPr>
              <a:t> = 0,836</a:t>
            </a:r>
          </a:p>
          <a:p>
            <a:r>
              <a:rPr lang="fr-FR" sz="1600" dirty="0">
                <a:solidFill>
                  <a:srgbClr val="434343"/>
                </a:solidFill>
                <a:uFill>
                  <a:noFill/>
                </a:uFill>
                <a:latin typeface="Roboto Condensed Light"/>
                <a:ea typeface="Roboto Condensed Light"/>
                <a:cs typeface="Roboto Condensed Light"/>
                <a:sym typeface="Roboto Condensed Light"/>
              </a:rPr>
              <a:t>Roc AUC = 0,812</a:t>
            </a:r>
          </a:p>
        </p:txBody>
      </p:sp>
    </p:spTree>
    <p:extLst>
      <p:ext uri="{BB962C8B-B14F-4D97-AF65-F5344CB8AC3E}">
        <p14:creationId xmlns:p14="http://schemas.microsoft.com/office/powerpoint/2010/main" val="51420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3"/>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4">
                                            <p:txEl>
                                              <p:pRg st="0" end="0"/>
                                            </p:txEl>
                                          </p:spTgt>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5"/>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6" grpId="0" animBg="1"/>
      <p:bldP spid="7" grpId="0"/>
      <p:bldP spid="8" grpId="0"/>
      <p:bldP spid="9" grpId="0" animBg="1"/>
      <p:bldP spid="10" grpId="0"/>
      <p:bldP spid="15" grpId="0" animBg="1"/>
      <p:bldP spid="16"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sp>
        <p:nvSpPr>
          <p:cNvPr id="435" name="Google Shape;435;p48">
            <a:hlinkClick r:id="rId3" action="ppaction://hlinksldjump"/>
          </p:cNvPr>
          <p:cNvSpPr/>
          <p:nvPr/>
        </p:nvSpPr>
        <p:spPr>
          <a:xfrm>
            <a:off x="7991475" y="463300"/>
            <a:ext cx="620100" cy="617400"/>
          </a:xfrm>
          <a:prstGeom prst="snip2DiagRect">
            <a:avLst>
              <a:gd name="adj1" fmla="val 0"/>
              <a:gd name="adj2" fmla="val 16667"/>
            </a:avLst>
          </a:prstGeom>
          <a:solidFill>
            <a:srgbClr val="D9D9D9"/>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48"/>
          <p:cNvSpPr txBox="1">
            <a:spLocks noGrp="1"/>
          </p:cNvSpPr>
          <p:nvPr>
            <p:ph type="ctrTitle"/>
          </p:nvPr>
        </p:nvSpPr>
        <p:spPr>
          <a:xfrm flipH="1">
            <a:off x="1134283" y="2109038"/>
            <a:ext cx="5195700" cy="1921200"/>
          </a:xfrm>
          <a:prstGeom prst="rect">
            <a:avLst/>
          </a:prstGeom>
        </p:spPr>
        <p:txBody>
          <a:bodyPr spcFirstLastPara="1" wrap="square" lIns="91425" tIns="91425" rIns="91425" bIns="91425" anchor="ctr" anchorCtr="0">
            <a:noAutofit/>
          </a:bodyPr>
          <a:lstStyle/>
          <a:p>
            <a:r>
              <a:rPr lang="fr-FR" dirty="0" err="1"/>
              <a:t>Interpretable</a:t>
            </a:r>
            <a:r>
              <a:rPr lang="fr-FR" dirty="0"/>
              <a:t> Machine Learning</a:t>
            </a:r>
            <a:br>
              <a:rPr lang="fr-FR" dirty="0"/>
            </a:br>
            <a:endParaRPr dirty="0"/>
          </a:p>
        </p:txBody>
      </p:sp>
      <p:sp>
        <p:nvSpPr>
          <p:cNvPr id="437" name="Google Shape;437;p48"/>
          <p:cNvSpPr txBox="1">
            <a:spLocks noGrp="1"/>
          </p:cNvSpPr>
          <p:nvPr>
            <p:ph type="title" idx="2"/>
          </p:nvPr>
        </p:nvSpPr>
        <p:spPr>
          <a:xfrm flipH="1">
            <a:off x="1180003" y="1035213"/>
            <a:ext cx="2979300" cy="75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05</a:t>
            </a:r>
            <a:endParaRPr dirty="0"/>
          </a:p>
        </p:txBody>
      </p:sp>
      <p:sp>
        <p:nvSpPr>
          <p:cNvPr id="438" name="Google Shape;438;p48"/>
          <p:cNvSpPr txBox="1">
            <a:spLocks noGrp="1"/>
          </p:cNvSpPr>
          <p:nvPr>
            <p:ph type="subTitle" idx="1"/>
          </p:nvPr>
        </p:nvSpPr>
        <p:spPr>
          <a:xfrm>
            <a:off x="1134282" y="3545629"/>
            <a:ext cx="3630757" cy="53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rgbClr val="0070C0"/>
                </a:solidFill>
              </a:rPr>
              <a:t>Identification des variables “contributeurs” de la prédiction de gravité d’accident corporel</a:t>
            </a:r>
            <a:endParaRPr dirty="0">
              <a:solidFill>
                <a:srgbClr val="0070C0"/>
              </a:solidFill>
            </a:endParaRPr>
          </a:p>
        </p:txBody>
      </p:sp>
      <p:cxnSp>
        <p:nvCxnSpPr>
          <p:cNvPr id="439" name="Google Shape;439;p48"/>
          <p:cNvCxnSpPr/>
          <p:nvPr/>
        </p:nvCxnSpPr>
        <p:spPr>
          <a:xfrm>
            <a:off x="-45720" y="3540590"/>
            <a:ext cx="1676700" cy="0"/>
          </a:xfrm>
          <a:prstGeom prst="straightConnector1">
            <a:avLst/>
          </a:prstGeom>
          <a:noFill/>
          <a:ln w="9525" cap="flat" cmpd="sng">
            <a:solidFill>
              <a:srgbClr val="434343"/>
            </a:solidFill>
            <a:prstDash val="solid"/>
            <a:round/>
            <a:headEnd type="none" w="med" len="med"/>
            <a:tailEnd type="none" w="med" len="med"/>
          </a:ln>
        </p:spPr>
      </p:cxnSp>
      <p:grpSp>
        <p:nvGrpSpPr>
          <p:cNvPr id="440" name="Google Shape;440;p48"/>
          <p:cNvGrpSpPr/>
          <p:nvPr/>
        </p:nvGrpSpPr>
        <p:grpSpPr>
          <a:xfrm>
            <a:off x="8089940" y="561326"/>
            <a:ext cx="423413" cy="421569"/>
            <a:chOff x="7703675" y="2541175"/>
            <a:chExt cx="499425" cy="497250"/>
          </a:xfrm>
        </p:grpSpPr>
        <p:sp>
          <p:nvSpPr>
            <p:cNvPr id="441" name="Google Shape;441;p48"/>
            <p:cNvSpPr/>
            <p:nvPr/>
          </p:nvSpPr>
          <p:spPr>
            <a:xfrm>
              <a:off x="7847475" y="2698600"/>
              <a:ext cx="355625" cy="339825"/>
            </a:xfrm>
            <a:custGeom>
              <a:avLst/>
              <a:gdLst/>
              <a:ahLst/>
              <a:cxnLst/>
              <a:rect l="l" t="t" r="r" b="b"/>
              <a:pathLst>
                <a:path w="14225" h="13593" extrusionOk="0">
                  <a:moveTo>
                    <a:pt x="5439" y="1112"/>
                  </a:moveTo>
                  <a:cubicBezTo>
                    <a:pt x="6380" y="1112"/>
                    <a:pt x="7409" y="1547"/>
                    <a:pt x="8123" y="2262"/>
                  </a:cubicBezTo>
                  <a:cubicBezTo>
                    <a:pt x="9657" y="3726"/>
                    <a:pt x="9657" y="6184"/>
                    <a:pt x="8123" y="7648"/>
                  </a:cubicBezTo>
                  <a:cubicBezTo>
                    <a:pt x="7409" y="8363"/>
                    <a:pt x="6450" y="8799"/>
                    <a:pt x="5439" y="8799"/>
                  </a:cubicBezTo>
                  <a:cubicBezTo>
                    <a:pt x="4428" y="8799"/>
                    <a:pt x="3487" y="8363"/>
                    <a:pt x="2754" y="7648"/>
                  </a:cubicBezTo>
                  <a:cubicBezTo>
                    <a:pt x="1221" y="6184"/>
                    <a:pt x="1221" y="3726"/>
                    <a:pt x="2754" y="2262"/>
                  </a:cubicBezTo>
                  <a:cubicBezTo>
                    <a:pt x="3487" y="1547"/>
                    <a:pt x="4428" y="1112"/>
                    <a:pt x="5439" y="1112"/>
                  </a:cubicBezTo>
                  <a:close/>
                  <a:moveTo>
                    <a:pt x="5430" y="0"/>
                  </a:moveTo>
                  <a:cubicBezTo>
                    <a:pt x="4149" y="0"/>
                    <a:pt x="2859" y="493"/>
                    <a:pt x="1883" y="1478"/>
                  </a:cubicBezTo>
                  <a:cubicBezTo>
                    <a:pt x="0" y="3360"/>
                    <a:pt x="0" y="6550"/>
                    <a:pt x="1883" y="8520"/>
                  </a:cubicBezTo>
                  <a:cubicBezTo>
                    <a:pt x="2824" y="9461"/>
                    <a:pt x="4132" y="9967"/>
                    <a:pt x="5439" y="9967"/>
                  </a:cubicBezTo>
                  <a:cubicBezTo>
                    <a:pt x="6607" y="9967"/>
                    <a:pt x="7618" y="9601"/>
                    <a:pt x="8489" y="8886"/>
                  </a:cubicBezTo>
                  <a:lnTo>
                    <a:pt x="9797" y="10193"/>
                  </a:lnTo>
                  <a:lnTo>
                    <a:pt x="9221" y="10838"/>
                  </a:lnTo>
                  <a:lnTo>
                    <a:pt x="11540" y="13157"/>
                  </a:lnTo>
                  <a:cubicBezTo>
                    <a:pt x="11836" y="13453"/>
                    <a:pt x="12202" y="13592"/>
                    <a:pt x="12551" y="13592"/>
                  </a:cubicBezTo>
                  <a:cubicBezTo>
                    <a:pt x="12987" y="13592"/>
                    <a:pt x="13353" y="13453"/>
                    <a:pt x="13649" y="13157"/>
                  </a:cubicBezTo>
                  <a:cubicBezTo>
                    <a:pt x="14224" y="12581"/>
                    <a:pt x="14224" y="11570"/>
                    <a:pt x="13649" y="10978"/>
                  </a:cubicBezTo>
                  <a:lnTo>
                    <a:pt x="11331" y="8659"/>
                  </a:lnTo>
                  <a:lnTo>
                    <a:pt x="10668" y="9391"/>
                  </a:lnTo>
                  <a:lnTo>
                    <a:pt x="9361" y="8084"/>
                  </a:lnTo>
                  <a:cubicBezTo>
                    <a:pt x="10895" y="6114"/>
                    <a:pt x="10738" y="3221"/>
                    <a:pt x="8925" y="1478"/>
                  </a:cubicBezTo>
                  <a:cubicBezTo>
                    <a:pt x="7984" y="493"/>
                    <a:pt x="6711" y="0"/>
                    <a:pt x="5430"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48"/>
            <p:cNvSpPr/>
            <p:nvPr/>
          </p:nvSpPr>
          <p:spPr>
            <a:xfrm>
              <a:off x="7703675" y="2659275"/>
              <a:ext cx="323350" cy="87175"/>
            </a:xfrm>
            <a:custGeom>
              <a:avLst/>
              <a:gdLst/>
              <a:ahLst/>
              <a:cxnLst/>
              <a:rect l="l" t="t" r="r" b="b"/>
              <a:pathLst>
                <a:path w="12934" h="3487" extrusionOk="0">
                  <a:moveTo>
                    <a:pt x="1673" y="1151"/>
                  </a:moveTo>
                  <a:cubicBezTo>
                    <a:pt x="2039" y="1151"/>
                    <a:pt x="2266" y="1447"/>
                    <a:pt x="2266" y="1813"/>
                  </a:cubicBezTo>
                  <a:cubicBezTo>
                    <a:pt x="2336" y="2092"/>
                    <a:pt x="1970" y="2388"/>
                    <a:pt x="1673" y="2388"/>
                  </a:cubicBezTo>
                  <a:cubicBezTo>
                    <a:pt x="1307" y="2388"/>
                    <a:pt x="1098" y="2092"/>
                    <a:pt x="1098" y="1813"/>
                  </a:cubicBezTo>
                  <a:cubicBezTo>
                    <a:pt x="1028" y="1447"/>
                    <a:pt x="1395" y="1151"/>
                    <a:pt x="1673" y="1151"/>
                  </a:cubicBezTo>
                  <a:close/>
                  <a:moveTo>
                    <a:pt x="0" y="0"/>
                  </a:moveTo>
                  <a:lnTo>
                    <a:pt x="0" y="3487"/>
                  </a:lnTo>
                  <a:lnTo>
                    <a:pt x="5892" y="3487"/>
                  </a:lnTo>
                  <a:cubicBezTo>
                    <a:pt x="6101" y="3051"/>
                    <a:pt x="6467" y="2615"/>
                    <a:pt x="6833" y="2249"/>
                  </a:cubicBezTo>
                  <a:cubicBezTo>
                    <a:pt x="8001" y="1081"/>
                    <a:pt x="9517" y="436"/>
                    <a:pt x="11191" y="436"/>
                  </a:cubicBezTo>
                  <a:cubicBezTo>
                    <a:pt x="11766" y="436"/>
                    <a:pt x="12359" y="506"/>
                    <a:pt x="12934" y="645"/>
                  </a:cubicBez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48"/>
            <p:cNvSpPr/>
            <p:nvPr/>
          </p:nvSpPr>
          <p:spPr>
            <a:xfrm>
              <a:off x="7910650" y="2776925"/>
              <a:ext cx="116375" cy="87175"/>
            </a:xfrm>
            <a:custGeom>
              <a:avLst/>
              <a:gdLst/>
              <a:ahLst/>
              <a:cxnLst/>
              <a:rect l="l" t="t" r="r" b="b"/>
              <a:pathLst>
                <a:path w="4655" h="3487" extrusionOk="0">
                  <a:moveTo>
                    <a:pt x="872" y="1"/>
                  </a:moveTo>
                  <a:cubicBezTo>
                    <a:pt x="1" y="1029"/>
                    <a:pt x="1" y="2476"/>
                    <a:pt x="803" y="3487"/>
                  </a:cubicBezTo>
                  <a:lnTo>
                    <a:pt x="4655" y="3487"/>
                  </a:lnTo>
                  <a:lnTo>
                    <a:pt x="4655"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48"/>
            <p:cNvSpPr/>
            <p:nvPr/>
          </p:nvSpPr>
          <p:spPr>
            <a:xfrm>
              <a:off x="7703675" y="2776925"/>
              <a:ext cx="132925" cy="87175"/>
            </a:xfrm>
            <a:custGeom>
              <a:avLst/>
              <a:gdLst/>
              <a:ahLst/>
              <a:cxnLst/>
              <a:rect l="l" t="t" r="r" b="b"/>
              <a:pathLst>
                <a:path w="5317" h="3487" extrusionOk="0">
                  <a:moveTo>
                    <a:pt x="1673" y="1169"/>
                  </a:moveTo>
                  <a:cubicBezTo>
                    <a:pt x="2039" y="1169"/>
                    <a:pt x="2266" y="1465"/>
                    <a:pt x="2266" y="1744"/>
                  </a:cubicBezTo>
                  <a:cubicBezTo>
                    <a:pt x="2336" y="2110"/>
                    <a:pt x="1970" y="2406"/>
                    <a:pt x="1673" y="2406"/>
                  </a:cubicBezTo>
                  <a:cubicBezTo>
                    <a:pt x="1307" y="2406"/>
                    <a:pt x="1098" y="2110"/>
                    <a:pt x="1098" y="1744"/>
                  </a:cubicBezTo>
                  <a:cubicBezTo>
                    <a:pt x="1028" y="1465"/>
                    <a:pt x="1395" y="1169"/>
                    <a:pt x="1673" y="1169"/>
                  </a:cubicBezTo>
                  <a:close/>
                  <a:moveTo>
                    <a:pt x="0" y="1"/>
                  </a:moveTo>
                  <a:lnTo>
                    <a:pt x="0" y="3487"/>
                  </a:lnTo>
                  <a:lnTo>
                    <a:pt x="5317" y="3487"/>
                  </a:lnTo>
                  <a:cubicBezTo>
                    <a:pt x="5160" y="2981"/>
                    <a:pt x="5090" y="2406"/>
                    <a:pt x="5090" y="1831"/>
                  </a:cubicBezTo>
                  <a:cubicBezTo>
                    <a:pt x="5090" y="1238"/>
                    <a:pt x="5160" y="593"/>
                    <a:pt x="5317"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48"/>
            <p:cNvSpPr/>
            <p:nvPr/>
          </p:nvSpPr>
          <p:spPr>
            <a:xfrm>
              <a:off x="7703675" y="2541175"/>
              <a:ext cx="323350" cy="87175"/>
            </a:xfrm>
            <a:custGeom>
              <a:avLst/>
              <a:gdLst/>
              <a:ahLst/>
              <a:cxnLst/>
              <a:rect l="l" t="t" r="r" b="b"/>
              <a:pathLst>
                <a:path w="12934" h="3487" extrusionOk="0">
                  <a:moveTo>
                    <a:pt x="1673" y="1151"/>
                  </a:moveTo>
                  <a:cubicBezTo>
                    <a:pt x="2039" y="1151"/>
                    <a:pt x="2266" y="1447"/>
                    <a:pt x="2266" y="1813"/>
                  </a:cubicBezTo>
                  <a:cubicBezTo>
                    <a:pt x="2336" y="2110"/>
                    <a:pt x="1970" y="2388"/>
                    <a:pt x="1673" y="2388"/>
                  </a:cubicBezTo>
                  <a:cubicBezTo>
                    <a:pt x="1307" y="2388"/>
                    <a:pt x="1098" y="2110"/>
                    <a:pt x="1098" y="1813"/>
                  </a:cubicBezTo>
                  <a:cubicBezTo>
                    <a:pt x="1028" y="1447"/>
                    <a:pt x="1395" y="1151"/>
                    <a:pt x="1673" y="1151"/>
                  </a:cubicBezTo>
                  <a:close/>
                  <a:moveTo>
                    <a:pt x="0" y="0"/>
                  </a:moveTo>
                  <a:lnTo>
                    <a:pt x="0" y="3487"/>
                  </a:lnTo>
                  <a:lnTo>
                    <a:pt x="12934" y="3487"/>
                  </a:ln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439"/>
                                        </p:tgtEl>
                                        <p:attrNameLst>
                                          <p:attrName>style.visibility</p:attrName>
                                        </p:attrNameLst>
                                      </p:cBhvr>
                                      <p:to>
                                        <p:strVal val="visible"/>
                                      </p:to>
                                    </p:set>
                                    <p:anim calcmode="lin" valueType="num">
                                      <p:cBhvr additive="base">
                                        <p:cTn id="7" dur="1000"/>
                                        <p:tgtEl>
                                          <p:spTgt spid="439"/>
                                        </p:tgtEl>
                                        <p:attrNameLst>
                                          <p:attrName>ppt_x</p:attrName>
                                        </p:attrNameLst>
                                      </p:cBhvr>
                                      <p:tavLst>
                                        <p:tav tm="0">
                                          <p:val>
                                            <p:strVal val="#ppt_x-1"/>
                                          </p:val>
                                        </p:tav>
                                        <p:tav tm="100000">
                                          <p:val>
                                            <p:strVal val="#ppt_x"/>
                                          </p:val>
                                        </p:tav>
                                      </p:tavLst>
                                    </p:anim>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437"/>
                                        </p:tgtEl>
                                        <p:attrNameLst>
                                          <p:attrName>style.visibility</p:attrName>
                                        </p:attrNameLst>
                                      </p:cBhvr>
                                      <p:to>
                                        <p:strVal val="visible"/>
                                      </p:to>
                                    </p:set>
                                    <p:animEffect transition="in" filter="fade">
                                      <p:cBhvr>
                                        <p:cTn id="11" dur="800"/>
                                        <p:tgtEl>
                                          <p:spTgt spid="4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682" name="Google Shape;682;p57"/>
          <p:cNvSpPr txBox="1">
            <a:spLocks noGrp="1"/>
          </p:cNvSpPr>
          <p:nvPr>
            <p:ph type="body" idx="1"/>
          </p:nvPr>
        </p:nvSpPr>
        <p:spPr>
          <a:xfrm>
            <a:off x="754125" y="933450"/>
            <a:ext cx="7142966" cy="2059132"/>
          </a:xfrm>
          <a:prstGeom prst="rect">
            <a:avLst/>
          </a:prstGeom>
        </p:spPr>
        <p:txBody>
          <a:bodyPr spcFirstLastPara="1" wrap="square" lIns="91425" tIns="91425" rIns="91425" bIns="91425" anchor="t" anchorCtr="0">
            <a:noAutofit/>
          </a:bodyPr>
          <a:lstStyle/>
          <a:p>
            <a:pPr marL="0" lvl="0" indent="0">
              <a:buClr>
                <a:schemeClr val="dk1"/>
              </a:buClr>
              <a:buSzPts val="1100"/>
              <a:buNone/>
            </a:pPr>
            <a:r>
              <a:rPr lang="fr-FR" b="1" dirty="0" err="1">
                <a:latin typeface="Exo 2"/>
                <a:ea typeface="Exo 2"/>
                <a:cs typeface="Exo 2"/>
                <a:sym typeface="Exo 2"/>
              </a:rPr>
              <a:t>Interpretable</a:t>
            </a:r>
            <a:r>
              <a:rPr lang="fr-FR" b="1" dirty="0">
                <a:latin typeface="Exo 2"/>
                <a:ea typeface="Exo 2"/>
                <a:cs typeface="Exo 2"/>
                <a:sym typeface="Exo 2"/>
              </a:rPr>
              <a:t> </a:t>
            </a:r>
            <a:r>
              <a:rPr lang="fr-FR" b="1" dirty="0" err="1">
                <a:latin typeface="Exo 2"/>
                <a:ea typeface="Exo 2"/>
                <a:cs typeface="Exo 2"/>
                <a:sym typeface="Exo 2"/>
              </a:rPr>
              <a:t>models</a:t>
            </a:r>
            <a:r>
              <a:rPr lang="en" b="1" dirty="0">
                <a:latin typeface="Exo 2"/>
                <a:ea typeface="Exo 2"/>
                <a:cs typeface="Exo 2"/>
                <a:sym typeface="Exo 2"/>
              </a:rPr>
              <a:t>  </a:t>
            </a:r>
            <a:r>
              <a:rPr lang="en" b="1" dirty="0">
                <a:solidFill>
                  <a:srgbClr val="434343"/>
                </a:solidFill>
                <a:latin typeface="Exo 2"/>
                <a:ea typeface="Exo 2"/>
                <a:cs typeface="Exo 2"/>
                <a:sym typeface="Exo 2"/>
              </a:rPr>
              <a:t>: </a:t>
            </a:r>
            <a:r>
              <a:rPr lang="en" b="1" dirty="0">
                <a:solidFill>
                  <a:srgbClr val="0070C0"/>
                </a:solidFill>
                <a:latin typeface="Exo 2"/>
                <a:ea typeface="Exo 2"/>
                <a:cs typeface="Exo 2"/>
                <a:sym typeface="Exo 2"/>
              </a:rPr>
              <a:t>logistic</a:t>
            </a:r>
          </a:p>
          <a:p>
            <a:pPr marL="0" lvl="0" indent="0">
              <a:buClr>
                <a:schemeClr val="dk1"/>
              </a:buClr>
              <a:buSzPts val="1100"/>
              <a:buNone/>
            </a:pPr>
            <a:endParaRPr lang="en" b="1" dirty="0">
              <a:solidFill>
                <a:srgbClr val="0070C0"/>
              </a:solidFill>
              <a:latin typeface="Exo 2"/>
              <a:ea typeface="Exo 2"/>
              <a:cs typeface="Exo 2"/>
              <a:sym typeface="Exo 2"/>
            </a:endParaRPr>
          </a:p>
          <a:p>
            <a:pPr marL="0" lvl="0" indent="0">
              <a:buClr>
                <a:schemeClr val="dk1"/>
              </a:buClr>
              <a:buSzPts val="1100"/>
              <a:buNone/>
            </a:pPr>
            <a:r>
              <a:rPr lang="fr-FR" b="1" dirty="0">
                <a:latin typeface="Exo 2"/>
                <a:ea typeface="Exo 2"/>
                <a:cs typeface="Exo 2"/>
              </a:rPr>
              <a:t>Model-</a:t>
            </a:r>
            <a:r>
              <a:rPr lang="fr-FR" b="1" dirty="0" err="1">
                <a:latin typeface="Exo 2"/>
                <a:ea typeface="Exo 2"/>
                <a:cs typeface="Exo 2"/>
              </a:rPr>
              <a:t>Agnostic</a:t>
            </a:r>
            <a:r>
              <a:rPr lang="fr-FR" b="1" dirty="0">
                <a:latin typeface="Exo 2"/>
                <a:ea typeface="Exo 2"/>
                <a:cs typeface="Exo 2"/>
              </a:rPr>
              <a:t> </a:t>
            </a:r>
            <a:r>
              <a:rPr lang="fr-FR" b="1" dirty="0" err="1">
                <a:latin typeface="Exo 2"/>
                <a:ea typeface="Exo 2"/>
                <a:cs typeface="Exo 2"/>
              </a:rPr>
              <a:t>Methods</a:t>
            </a:r>
            <a:r>
              <a:rPr lang="fr-FR" b="1" dirty="0">
                <a:latin typeface="Exo 2"/>
                <a:ea typeface="Exo 2"/>
                <a:cs typeface="Exo 2"/>
              </a:rPr>
              <a:t> : </a:t>
            </a:r>
            <a:r>
              <a:rPr lang="fr-FR" b="1" dirty="0">
                <a:solidFill>
                  <a:srgbClr val="0070C0"/>
                </a:solidFill>
                <a:latin typeface="Exo 2"/>
                <a:ea typeface="Exo 2"/>
                <a:cs typeface="Exo 2"/>
              </a:rPr>
              <a:t>Partial </a:t>
            </a:r>
            <a:r>
              <a:rPr lang="fr-FR" b="1" dirty="0" err="1">
                <a:solidFill>
                  <a:srgbClr val="0070C0"/>
                </a:solidFill>
                <a:latin typeface="Exo 2"/>
                <a:ea typeface="Exo 2"/>
                <a:cs typeface="Exo 2"/>
              </a:rPr>
              <a:t>Dependence</a:t>
            </a:r>
            <a:r>
              <a:rPr lang="fr-FR" b="1" dirty="0">
                <a:solidFill>
                  <a:srgbClr val="0070C0"/>
                </a:solidFill>
                <a:latin typeface="Exo 2"/>
                <a:ea typeface="Exo 2"/>
                <a:cs typeface="Exo 2"/>
              </a:rPr>
              <a:t> Plot (PDP)</a:t>
            </a:r>
          </a:p>
          <a:p>
            <a:pPr marL="152400" indent="0">
              <a:buNone/>
            </a:pPr>
            <a:endParaRPr lang="fr-FR" dirty="0"/>
          </a:p>
          <a:p>
            <a:pPr lvl="0" indent="-298450">
              <a:spcBef>
                <a:spcPts val="300"/>
              </a:spcBef>
              <a:buSzPts val="1100"/>
            </a:pPr>
            <a:r>
              <a:rPr lang="fr-FR" dirty="0"/>
              <a:t>montrent la dépendance entre la prédiction cible et les variables Xi</a:t>
            </a:r>
            <a:endParaRPr lang="fr-FR" dirty="0">
              <a:solidFill>
                <a:srgbClr val="0070C0"/>
              </a:solidFill>
            </a:endParaRPr>
          </a:p>
          <a:p>
            <a:pPr lvl="0" indent="-298450">
              <a:buSzPts val="1100"/>
            </a:pPr>
            <a:r>
              <a:rPr lang="fr-FR" dirty="0"/>
              <a:t>marginalise les valeurs des autres variables</a:t>
            </a:r>
          </a:p>
          <a:p>
            <a:pPr lvl="0" indent="-298450">
              <a:buSzPts val="1100"/>
            </a:pPr>
            <a:r>
              <a:rPr lang="fr-FR" dirty="0"/>
              <a:t>peuvent-être interprétés comme la prédiction attendue en fonction des variables d'entrée d'intérêt</a:t>
            </a:r>
          </a:p>
          <a:p>
            <a:pPr lvl="0" indent="-298450">
              <a:buSzPts val="1100"/>
            </a:pPr>
            <a:endParaRPr lang="fr-FR" dirty="0"/>
          </a:p>
          <a:p>
            <a:pPr marL="0" lvl="0" indent="0">
              <a:buClr>
                <a:schemeClr val="dk1"/>
              </a:buClr>
              <a:buSzPts val="1100"/>
              <a:buNone/>
            </a:pPr>
            <a:endParaRPr lang="en" b="1" dirty="0">
              <a:solidFill>
                <a:srgbClr val="0070C0"/>
              </a:solidFill>
              <a:latin typeface="Exo 2"/>
              <a:ea typeface="Exo 2"/>
              <a:cs typeface="Exo 2"/>
              <a:sym typeface="Exo 2"/>
            </a:endParaRPr>
          </a:p>
          <a:p>
            <a:pPr marL="0" lvl="0" indent="0">
              <a:buClr>
                <a:schemeClr val="dk1"/>
              </a:buClr>
              <a:buSzPts val="1100"/>
              <a:buNone/>
            </a:pPr>
            <a:endParaRPr dirty="0">
              <a:solidFill>
                <a:srgbClr val="0070C0"/>
              </a:solidFill>
            </a:endParaRPr>
          </a:p>
        </p:txBody>
      </p:sp>
      <p:sp>
        <p:nvSpPr>
          <p:cNvPr id="4" name="Titre 3"/>
          <p:cNvSpPr>
            <a:spLocks noGrp="1"/>
          </p:cNvSpPr>
          <p:nvPr>
            <p:ph type="ctrTitle"/>
          </p:nvPr>
        </p:nvSpPr>
        <p:spPr>
          <a:xfrm>
            <a:off x="1126650" y="340150"/>
            <a:ext cx="7039449" cy="536150"/>
          </a:xfrm>
        </p:spPr>
        <p:txBody>
          <a:bodyPr/>
          <a:lstStyle/>
          <a:p>
            <a:r>
              <a:rPr lang="fr-FR" dirty="0"/>
              <a:t>Variables</a:t>
            </a:r>
            <a:r>
              <a:rPr lang="fr-FR" dirty="0">
                <a:solidFill>
                  <a:srgbClr val="0070C0"/>
                </a:solidFill>
              </a:rPr>
              <a:t> </a:t>
            </a:r>
            <a:r>
              <a:rPr lang="fr-FR" dirty="0"/>
              <a:t>“contributeurs” de la prédiction</a:t>
            </a:r>
            <a:br>
              <a:rPr lang="fr-FR" dirty="0"/>
            </a:br>
            <a:endParaRPr lang="fr-FR" sz="1400" dirty="0">
              <a:sym typeface="Roboto Condensed Light"/>
            </a:endParaRPr>
          </a:p>
        </p:txBody>
      </p:sp>
      <p:pic>
        <p:nvPicPr>
          <p:cNvPr id="3" name="Image 2"/>
          <p:cNvPicPr>
            <a:picLocks noChangeAspect="1"/>
          </p:cNvPicPr>
          <p:nvPr/>
        </p:nvPicPr>
        <p:blipFill>
          <a:blip r:embed="rId3"/>
          <a:stretch>
            <a:fillRect/>
          </a:stretch>
        </p:blipFill>
        <p:spPr>
          <a:xfrm>
            <a:off x="4752139" y="3087042"/>
            <a:ext cx="3200370" cy="1986607"/>
          </a:xfrm>
          <a:prstGeom prst="rect">
            <a:avLst/>
          </a:prstGeom>
        </p:spPr>
      </p:pic>
      <p:pic>
        <p:nvPicPr>
          <p:cNvPr id="6" name="Image 5"/>
          <p:cNvPicPr>
            <a:picLocks noChangeAspect="1"/>
          </p:cNvPicPr>
          <p:nvPr/>
        </p:nvPicPr>
        <p:blipFill>
          <a:blip r:embed="rId4"/>
          <a:stretch>
            <a:fillRect/>
          </a:stretch>
        </p:blipFill>
        <p:spPr>
          <a:xfrm>
            <a:off x="1236519" y="3087042"/>
            <a:ext cx="3178571" cy="1986607"/>
          </a:xfrm>
          <a:prstGeom prst="rect">
            <a:avLst/>
          </a:prstGeom>
        </p:spPr>
      </p:pic>
    </p:spTree>
    <p:extLst>
      <p:ext uri="{BB962C8B-B14F-4D97-AF65-F5344CB8AC3E}">
        <p14:creationId xmlns:p14="http://schemas.microsoft.com/office/powerpoint/2010/main" val="29882035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8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8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8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8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8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7" name="Google Shape;477;p51">
            <a:hlinkClick r:id="rId3" action="ppaction://hlinksldjump"/>
          </p:cNvPr>
          <p:cNvSpPr/>
          <p:nvPr/>
        </p:nvSpPr>
        <p:spPr>
          <a:xfrm>
            <a:off x="7991475" y="463300"/>
            <a:ext cx="620100" cy="617400"/>
          </a:xfrm>
          <a:prstGeom prst="snip2DiagRect">
            <a:avLst>
              <a:gd name="adj1" fmla="val 0"/>
              <a:gd name="adj2" fmla="val 16667"/>
            </a:avLst>
          </a:prstGeom>
          <a:solidFill>
            <a:srgbClr val="D9D9D9"/>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51"/>
          <p:cNvSpPr txBox="1">
            <a:spLocks noGrp="1"/>
          </p:cNvSpPr>
          <p:nvPr>
            <p:ph type="ctrTitle"/>
          </p:nvPr>
        </p:nvSpPr>
        <p:spPr>
          <a:xfrm flipH="1">
            <a:off x="2260329" y="2193805"/>
            <a:ext cx="5195700" cy="1921200"/>
          </a:xfrm>
          <a:prstGeom prst="rect">
            <a:avLst/>
          </a:prstGeom>
        </p:spPr>
        <p:txBody>
          <a:bodyPr spcFirstLastPara="1" wrap="square" lIns="91425" tIns="91425" rIns="91425" bIns="91425" anchor="ctr" anchorCtr="0">
            <a:noAutofit/>
          </a:bodyPr>
          <a:lstStyle/>
          <a:p>
            <a:r>
              <a:rPr lang="fr-FR" dirty="0"/>
              <a:t>Data Visualisation</a:t>
            </a:r>
            <a:endParaRPr dirty="0"/>
          </a:p>
        </p:txBody>
      </p:sp>
      <p:sp>
        <p:nvSpPr>
          <p:cNvPr id="479" name="Google Shape;479;p51"/>
          <p:cNvSpPr txBox="1">
            <a:spLocks noGrp="1"/>
          </p:cNvSpPr>
          <p:nvPr>
            <p:ph type="title" idx="2"/>
          </p:nvPr>
        </p:nvSpPr>
        <p:spPr>
          <a:xfrm flipH="1">
            <a:off x="2260329" y="1881980"/>
            <a:ext cx="2979300" cy="75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06</a:t>
            </a:r>
            <a:endParaRPr dirty="0"/>
          </a:p>
        </p:txBody>
      </p:sp>
      <p:sp>
        <p:nvSpPr>
          <p:cNvPr id="480" name="Google Shape;480;p51"/>
          <p:cNvSpPr txBox="1">
            <a:spLocks noGrp="1"/>
          </p:cNvSpPr>
          <p:nvPr>
            <p:ph type="subTitle" idx="1"/>
          </p:nvPr>
        </p:nvSpPr>
        <p:spPr>
          <a:xfrm>
            <a:off x="2260329" y="3476054"/>
            <a:ext cx="4224900" cy="53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You can enter here the subtitle if you need it</a:t>
            </a:r>
          </a:p>
          <a:p>
            <a:pPr marL="0" lvl="0" indent="0" algn="l" rtl="0">
              <a:spcBef>
                <a:spcPts val="0"/>
              </a:spcBef>
              <a:spcAft>
                <a:spcPts val="0"/>
              </a:spcAft>
              <a:buNone/>
            </a:pPr>
            <a:r>
              <a:rPr lang="en" b="1" dirty="0">
                <a:solidFill>
                  <a:srgbClr val="0070C0"/>
                </a:solidFill>
              </a:rPr>
              <a:t>A toi de jouer Patice</a:t>
            </a:r>
            <a:endParaRPr b="1" dirty="0">
              <a:solidFill>
                <a:srgbClr val="0070C0"/>
              </a:solidFill>
            </a:endParaRPr>
          </a:p>
        </p:txBody>
      </p:sp>
      <p:cxnSp>
        <p:nvCxnSpPr>
          <p:cNvPr id="481" name="Google Shape;481;p51"/>
          <p:cNvCxnSpPr/>
          <p:nvPr/>
        </p:nvCxnSpPr>
        <p:spPr>
          <a:xfrm>
            <a:off x="2162075" y="-35700"/>
            <a:ext cx="0" cy="2382600"/>
          </a:xfrm>
          <a:prstGeom prst="straightConnector1">
            <a:avLst/>
          </a:prstGeom>
          <a:noFill/>
          <a:ln w="9525" cap="flat" cmpd="sng">
            <a:solidFill>
              <a:srgbClr val="595959"/>
            </a:solidFill>
            <a:prstDash val="solid"/>
            <a:round/>
            <a:headEnd type="none" w="med" len="med"/>
            <a:tailEnd type="none" w="med" len="med"/>
          </a:ln>
        </p:spPr>
      </p:cxnSp>
      <p:grpSp>
        <p:nvGrpSpPr>
          <p:cNvPr id="482" name="Google Shape;482;p51"/>
          <p:cNvGrpSpPr/>
          <p:nvPr/>
        </p:nvGrpSpPr>
        <p:grpSpPr>
          <a:xfrm>
            <a:off x="8089940" y="561326"/>
            <a:ext cx="423413" cy="421569"/>
            <a:chOff x="7703675" y="2541175"/>
            <a:chExt cx="499425" cy="497250"/>
          </a:xfrm>
        </p:grpSpPr>
        <p:sp>
          <p:nvSpPr>
            <p:cNvPr id="483" name="Google Shape;483;p51"/>
            <p:cNvSpPr/>
            <p:nvPr/>
          </p:nvSpPr>
          <p:spPr>
            <a:xfrm>
              <a:off x="7847475" y="2698600"/>
              <a:ext cx="355625" cy="339825"/>
            </a:xfrm>
            <a:custGeom>
              <a:avLst/>
              <a:gdLst/>
              <a:ahLst/>
              <a:cxnLst/>
              <a:rect l="l" t="t" r="r" b="b"/>
              <a:pathLst>
                <a:path w="14225" h="13593" extrusionOk="0">
                  <a:moveTo>
                    <a:pt x="5439" y="1112"/>
                  </a:moveTo>
                  <a:cubicBezTo>
                    <a:pt x="6380" y="1112"/>
                    <a:pt x="7409" y="1547"/>
                    <a:pt x="8123" y="2262"/>
                  </a:cubicBezTo>
                  <a:cubicBezTo>
                    <a:pt x="9657" y="3726"/>
                    <a:pt x="9657" y="6184"/>
                    <a:pt x="8123" y="7648"/>
                  </a:cubicBezTo>
                  <a:cubicBezTo>
                    <a:pt x="7409" y="8363"/>
                    <a:pt x="6450" y="8799"/>
                    <a:pt x="5439" y="8799"/>
                  </a:cubicBezTo>
                  <a:cubicBezTo>
                    <a:pt x="4428" y="8799"/>
                    <a:pt x="3487" y="8363"/>
                    <a:pt x="2754" y="7648"/>
                  </a:cubicBezTo>
                  <a:cubicBezTo>
                    <a:pt x="1221" y="6184"/>
                    <a:pt x="1221" y="3726"/>
                    <a:pt x="2754" y="2262"/>
                  </a:cubicBezTo>
                  <a:cubicBezTo>
                    <a:pt x="3487" y="1547"/>
                    <a:pt x="4428" y="1112"/>
                    <a:pt x="5439" y="1112"/>
                  </a:cubicBezTo>
                  <a:close/>
                  <a:moveTo>
                    <a:pt x="5430" y="0"/>
                  </a:moveTo>
                  <a:cubicBezTo>
                    <a:pt x="4149" y="0"/>
                    <a:pt x="2859" y="493"/>
                    <a:pt x="1883" y="1478"/>
                  </a:cubicBezTo>
                  <a:cubicBezTo>
                    <a:pt x="0" y="3360"/>
                    <a:pt x="0" y="6550"/>
                    <a:pt x="1883" y="8520"/>
                  </a:cubicBezTo>
                  <a:cubicBezTo>
                    <a:pt x="2824" y="9461"/>
                    <a:pt x="4132" y="9967"/>
                    <a:pt x="5439" y="9967"/>
                  </a:cubicBezTo>
                  <a:cubicBezTo>
                    <a:pt x="6607" y="9967"/>
                    <a:pt x="7618" y="9601"/>
                    <a:pt x="8489" y="8886"/>
                  </a:cubicBezTo>
                  <a:lnTo>
                    <a:pt x="9797" y="10193"/>
                  </a:lnTo>
                  <a:lnTo>
                    <a:pt x="9221" y="10838"/>
                  </a:lnTo>
                  <a:lnTo>
                    <a:pt x="11540" y="13157"/>
                  </a:lnTo>
                  <a:cubicBezTo>
                    <a:pt x="11836" y="13453"/>
                    <a:pt x="12202" y="13592"/>
                    <a:pt x="12551" y="13592"/>
                  </a:cubicBezTo>
                  <a:cubicBezTo>
                    <a:pt x="12987" y="13592"/>
                    <a:pt x="13353" y="13453"/>
                    <a:pt x="13649" y="13157"/>
                  </a:cubicBezTo>
                  <a:cubicBezTo>
                    <a:pt x="14224" y="12581"/>
                    <a:pt x="14224" y="11570"/>
                    <a:pt x="13649" y="10978"/>
                  </a:cubicBezTo>
                  <a:lnTo>
                    <a:pt x="11331" y="8659"/>
                  </a:lnTo>
                  <a:lnTo>
                    <a:pt x="10668" y="9391"/>
                  </a:lnTo>
                  <a:lnTo>
                    <a:pt x="9361" y="8084"/>
                  </a:lnTo>
                  <a:cubicBezTo>
                    <a:pt x="10895" y="6114"/>
                    <a:pt x="10738" y="3221"/>
                    <a:pt x="8925" y="1478"/>
                  </a:cubicBezTo>
                  <a:cubicBezTo>
                    <a:pt x="7984" y="493"/>
                    <a:pt x="6711" y="0"/>
                    <a:pt x="5430"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51"/>
            <p:cNvSpPr/>
            <p:nvPr/>
          </p:nvSpPr>
          <p:spPr>
            <a:xfrm>
              <a:off x="7703675" y="2659275"/>
              <a:ext cx="323350" cy="87175"/>
            </a:xfrm>
            <a:custGeom>
              <a:avLst/>
              <a:gdLst/>
              <a:ahLst/>
              <a:cxnLst/>
              <a:rect l="l" t="t" r="r" b="b"/>
              <a:pathLst>
                <a:path w="12934" h="3487" extrusionOk="0">
                  <a:moveTo>
                    <a:pt x="1673" y="1151"/>
                  </a:moveTo>
                  <a:cubicBezTo>
                    <a:pt x="2039" y="1151"/>
                    <a:pt x="2266" y="1447"/>
                    <a:pt x="2266" y="1813"/>
                  </a:cubicBezTo>
                  <a:cubicBezTo>
                    <a:pt x="2336" y="2092"/>
                    <a:pt x="1970" y="2388"/>
                    <a:pt x="1673" y="2388"/>
                  </a:cubicBezTo>
                  <a:cubicBezTo>
                    <a:pt x="1307" y="2388"/>
                    <a:pt x="1098" y="2092"/>
                    <a:pt x="1098" y="1813"/>
                  </a:cubicBezTo>
                  <a:cubicBezTo>
                    <a:pt x="1028" y="1447"/>
                    <a:pt x="1395" y="1151"/>
                    <a:pt x="1673" y="1151"/>
                  </a:cubicBezTo>
                  <a:close/>
                  <a:moveTo>
                    <a:pt x="0" y="0"/>
                  </a:moveTo>
                  <a:lnTo>
                    <a:pt x="0" y="3487"/>
                  </a:lnTo>
                  <a:lnTo>
                    <a:pt x="5892" y="3487"/>
                  </a:lnTo>
                  <a:cubicBezTo>
                    <a:pt x="6101" y="3051"/>
                    <a:pt x="6467" y="2615"/>
                    <a:pt x="6833" y="2249"/>
                  </a:cubicBezTo>
                  <a:cubicBezTo>
                    <a:pt x="8001" y="1081"/>
                    <a:pt x="9517" y="436"/>
                    <a:pt x="11191" y="436"/>
                  </a:cubicBezTo>
                  <a:cubicBezTo>
                    <a:pt x="11766" y="436"/>
                    <a:pt x="12359" y="506"/>
                    <a:pt x="12934" y="645"/>
                  </a:cubicBez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51"/>
            <p:cNvSpPr/>
            <p:nvPr/>
          </p:nvSpPr>
          <p:spPr>
            <a:xfrm>
              <a:off x="7910650" y="2776925"/>
              <a:ext cx="116375" cy="87175"/>
            </a:xfrm>
            <a:custGeom>
              <a:avLst/>
              <a:gdLst/>
              <a:ahLst/>
              <a:cxnLst/>
              <a:rect l="l" t="t" r="r" b="b"/>
              <a:pathLst>
                <a:path w="4655" h="3487" extrusionOk="0">
                  <a:moveTo>
                    <a:pt x="872" y="1"/>
                  </a:moveTo>
                  <a:cubicBezTo>
                    <a:pt x="1" y="1029"/>
                    <a:pt x="1" y="2476"/>
                    <a:pt x="803" y="3487"/>
                  </a:cubicBezTo>
                  <a:lnTo>
                    <a:pt x="4655" y="3487"/>
                  </a:lnTo>
                  <a:lnTo>
                    <a:pt x="4655"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51"/>
            <p:cNvSpPr/>
            <p:nvPr/>
          </p:nvSpPr>
          <p:spPr>
            <a:xfrm>
              <a:off x="7703675" y="2776925"/>
              <a:ext cx="132925" cy="87175"/>
            </a:xfrm>
            <a:custGeom>
              <a:avLst/>
              <a:gdLst/>
              <a:ahLst/>
              <a:cxnLst/>
              <a:rect l="l" t="t" r="r" b="b"/>
              <a:pathLst>
                <a:path w="5317" h="3487" extrusionOk="0">
                  <a:moveTo>
                    <a:pt x="1673" y="1169"/>
                  </a:moveTo>
                  <a:cubicBezTo>
                    <a:pt x="2039" y="1169"/>
                    <a:pt x="2266" y="1465"/>
                    <a:pt x="2266" y="1744"/>
                  </a:cubicBezTo>
                  <a:cubicBezTo>
                    <a:pt x="2336" y="2110"/>
                    <a:pt x="1970" y="2406"/>
                    <a:pt x="1673" y="2406"/>
                  </a:cubicBezTo>
                  <a:cubicBezTo>
                    <a:pt x="1307" y="2406"/>
                    <a:pt x="1098" y="2110"/>
                    <a:pt x="1098" y="1744"/>
                  </a:cubicBezTo>
                  <a:cubicBezTo>
                    <a:pt x="1028" y="1465"/>
                    <a:pt x="1395" y="1169"/>
                    <a:pt x="1673" y="1169"/>
                  </a:cubicBezTo>
                  <a:close/>
                  <a:moveTo>
                    <a:pt x="0" y="1"/>
                  </a:moveTo>
                  <a:lnTo>
                    <a:pt x="0" y="3487"/>
                  </a:lnTo>
                  <a:lnTo>
                    <a:pt x="5317" y="3487"/>
                  </a:lnTo>
                  <a:cubicBezTo>
                    <a:pt x="5160" y="2981"/>
                    <a:pt x="5090" y="2406"/>
                    <a:pt x="5090" y="1831"/>
                  </a:cubicBezTo>
                  <a:cubicBezTo>
                    <a:pt x="5090" y="1238"/>
                    <a:pt x="5160" y="593"/>
                    <a:pt x="5317"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51"/>
            <p:cNvSpPr/>
            <p:nvPr/>
          </p:nvSpPr>
          <p:spPr>
            <a:xfrm>
              <a:off x="7703675" y="2541175"/>
              <a:ext cx="323350" cy="87175"/>
            </a:xfrm>
            <a:custGeom>
              <a:avLst/>
              <a:gdLst/>
              <a:ahLst/>
              <a:cxnLst/>
              <a:rect l="l" t="t" r="r" b="b"/>
              <a:pathLst>
                <a:path w="12934" h="3487" extrusionOk="0">
                  <a:moveTo>
                    <a:pt x="1673" y="1151"/>
                  </a:moveTo>
                  <a:cubicBezTo>
                    <a:pt x="2039" y="1151"/>
                    <a:pt x="2266" y="1447"/>
                    <a:pt x="2266" y="1813"/>
                  </a:cubicBezTo>
                  <a:cubicBezTo>
                    <a:pt x="2336" y="2110"/>
                    <a:pt x="1970" y="2388"/>
                    <a:pt x="1673" y="2388"/>
                  </a:cubicBezTo>
                  <a:cubicBezTo>
                    <a:pt x="1307" y="2388"/>
                    <a:pt x="1098" y="2110"/>
                    <a:pt x="1098" y="1813"/>
                  </a:cubicBezTo>
                  <a:cubicBezTo>
                    <a:pt x="1028" y="1447"/>
                    <a:pt x="1395" y="1151"/>
                    <a:pt x="1673" y="1151"/>
                  </a:cubicBezTo>
                  <a:close/>
                  <a:moveTo>
                    <a:pt x="0" y="0"/>
                  </a:moveTo>
                  <a:lnTo>
                    <a:pt x="0" y="3487"/>
                  </a:lnTo>
                  <a:lnTo>
                    <a:pt x="12934" y="3487"/>
                  </a:ln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481"/>
                                        </p:tgtEl>
                                        <p:attrNameLst>
                                          <p:attrName>style.visibility</p:attrName>
                                        </p:attrNameLst>
                                      </p:cBhvr>
                                      <p:to>
                                        <p:strVal val="visible"/>
                                      </p:to>
                                    </p:set>
                                    <p:anim calcmode="lin" valueType="num">
                                      <p:cBhvr additive="base">
                                        <p:cTn id="7" dur="1000"/>
                                        <p:tgtEl>
                                          <p:spTgt spid="481"/>
                                        </p:tgtEl>
                                        <p:attrNameLst>
                                          <p:attrName>ppt_y</p:attrName>
                                        </p:attrNameLst>
                                      </p:cBhvr>
                                      <p:tavLst>
                                        <p:tav tm="0">
                                          <p:val>
                                            <p:strVal val="#ppt_y-1"/>
                                          </p:val>
                                        </p:tav>
                                        <p:tav tm="100000">
                                          <p:val>
                                            <p:strVal val="#ppt_y"/>
                                          </p:val>
                                        </p:tav>
                                      </p:tavLst>
                                    </p:anim>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479"/>
                                        </p:tgtEl>
                                        <p:attrNameLst>
                                          <p:attrName>style.visibility</p:attrName>
                                        </p:attrNameLst>
                                      </p:cBhvr>
                                      <p:to>
                                        <p:strVal val="visible"/>
                                      </p:to>
                                    </p:set>
                                    <p:animEffect transition="in" filter="fade">
                                      <p:cBhvr>
                                        <p:cTn id="11" dur="800"/>
                                        <p:tgtEl>
                                          <p:spTgt spid="4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35"/>
          <p:cNvSpPr txBox="1">
            <a:spLocks noGrp="1"/>
          </p:cNvSpPr>
          <p:nvPr>
            <p:ph type="ctrTitle"/>
          </p:nvPr>
        </p:nvSpPr>
        <p:spPr>
          <a:xfrm>
            <a:off x="3385875" y="2098650"/>
            <a:ext cx="2372400" cy="946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TABLE OF CONTENTS</a:t>
            </a:r>
            <a:endParaRPr dirty="0"/>
          </a:p>
        </p:txBody>
      </p:sp>
      <p:sp>
        <p:nvSpPr>
          <p:cNvPr id="166" name="Google Shape;166;p35">
            <a:hlinkClick r:id="rId3" action="ppaction://hlinksldjump"/>
          </p:cNvPr>
          <p:cNvSpPr txBox="1">
            <a:spLocks noGrp="1"/>
          </p:cNvSpPr>
          <p:nvPr>
            <p:ph type="title" idx="5"/>
          </p:nvPr>
        </p:nvSpPr>
        <p:spPr>
          <a:xfrm>
            <a:off x="2105406" y="2513715"/>
            <a:ext cx="1107600" cy="577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03</a:t>
            </a:r>
            <a:endParaRPr/>
          </a:p>
        </p:txBody>
      </p:sp>
      <p:sp>
        <p:nvSpPr>
          <p:cNvPr id="167" name="Google Shape;167;p35"/>
          <p:cNvSpPr txBox="1">
            <a:spLocks noGrp="1"/>
          </p:cNvSpPr>
          <p:nvPr>
            <p:ph type="ctrTitle" idx="2"/>
          </p:nvPr>
        </p:nvSpPr>
        <p:spPr>
          <a:xfrm>
            <a:off x="390296" y="494828"/>
            <a:ext cx="1974300" cy="577800"/>
          </a:xfrm>
          <a:prstGeom prst="rect">
            <a:avLst/>
          </a:prstGeom>
        </p:spPr>
        <p:txBody>
          <a:bodyPr spcFirstLastPara="1" wrap="square" lIns="91425" tIns="91425" rIns="91425" bIns="91425" anchor="b" anchorCtr="0">
            <a:noAutofit/>
          </a:bodyPr>
          <a:lstStyle/>
          <a:p>
            <a:pPr lvl="0">
              <a:buClr>
                <a:schemeClr val="dk1"/>
              </a:buClr>
              <a:buSzPts val="1100"/>
            </a:pPr>
            <a:r>
              <a:rPr lang="fr-FR" dirty="0"/>
              <a:t>CONTEXTE GÉNÉRAL</a:t>
            </a:r>
          </a:p>
        </p:txBody>
      </p:sp>
      <p:sp>
        <p:nvSpPr>
          <p:cNvPr id="169" name="Google Shape;169;p35">
            <a:hlinkClick r:id="rId4" action="ppaction://hlinksldjump"/>
          </p:cNvPr>
          <p:cNvSpPr txBox="1">
            <a:spLocks noGrp="1"/>
          </p:cNvSpPr>
          <p:nvPr>
            <p:ph type="title" idx="3"/>
          </p:nvPr>
        </p:nvSpPr>
        <p:spPr>
          <a:xfrm>
            <a:off x="2118448" y="570995"/>
            <a:ext cx="1107600" cy="577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01</a:t>
            </a:r>
            <a:endParaRPr dirty="0"/>
          </a:p>
        </p:txBody>
      </p:sp>
      <p:sp>
        <p:nvSpPr>
          <p:cNvPr id="170" name="Google Shape;170;p35">
            <a:hlinkClick r:id="rId5" action="ppaction://hlinksldjump"/>
          </p:cNvPr>
          <p:cNvSpPr txBox="1">
            <a:spLocks noGrp="1"/>
          </p:cNvSpPr>
          <p:nvPr>
            <p:ph type="title" idx="4"/>
          </p:nvPr>
        </p:nvSpPr>
        <p:spPr>
          <a:xfrm>
            <a:off x="2105406" y="1542355"/>
            <a:ext cx="1107600" cy="577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02</a:t>
            </a:r>
            <a:endParaRPr/>
          </a:p>
        </p:txBody>
      </p:sp>
      <p:sp>
        <p:nvSpPr>
          <p:cNvPr id="171" name="Google Shape;171;p35">
            <a:hlinkClick r:id="rId6" action="ppaction://hlinksldjump"/>
          </p:cNvPr>
          <p:cNvSpPr txBox="1">
            <a:spLocks noGrp="1"/>
          </p:cNvSpPr>
          <p:nvPr>
            <p:ph type="title" idx="6"/>
          </p:nvPr>
        </p:nvSpPr>
        <p:spPr>
          <a:xfrm>
            <a:off x="5922008" y="1483111"/>
            <a:ext cx="10722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04</a:t>
            </a:r>
            <a:endParaRPr/>
          </a:p>
        </p:txBody>
      </p:sp>
      <p:sp>
        <p:nvSpPr>
          <p:cNvPr id="172" name="Google Shape;172;p35">
            <a:hlinkClick r:id="rId7" action="ppaction://hlinksldjump"/>
          </p:cNvPr>
          <p:cNvSpPr txBox="1">
            <a:spLocks noGrp="1"/>
          </p:cNvSpPr>
          <p:nvPr>
            <p:ph type="title" idx="7"/>
          </p:nvPr>
        </p:nvSpPr>
        <p:spPr>
          <a:xfrm>
            <a:off x="5922008" y="2502809"/>
            <a:ext cx="10722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05</a:t>
            </a:r>
            <a:endParaRPr/>
          </a:p>
        </p:txBody>
      </p:sp>
      <p:sp>
        <p:nvSpPr>
          <p:cNvPr id="173" name="Google Shape;173;p35">
            <a:hlinkClick r:id="" action="ppaction://noaction"/>
          </p:cNvPr>
          <p:cNvSpPr txBox="1">
            <a:spLocks noGrp="1"/>
          </p:cNvSpPr>
          <p:nvPr>
            <p:ph type="title" idx="8"/>
          </p:nvPr>
        </p:nvSpPr>
        <p:spPr>
          <a:xfrm>
            <a:off x="5922008" y="3522507"/>
            <a:ext cx="10722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06</a:t>
            </a:r>
            <a:endParaRPr/>
          </a:p>
        </p:txBody>
      </p:sp>
      <p:sp>
        <p:nvSpPr>
          <p:cNvPr id="174" name="Google Shape;174;p35"/>
          <p:cNvSpPr txBox="1">
            <a:spLocks noGrp="1"/>
          </p:cNvSpPr>
          <p:nvPr>
            <p:ph type="ctrTitle" idx="9"/>
          </p:nvPr>
        </p:nvSpPr>
        <p:spPr>
          <a:xfrm>
            <a:off x="390296" y="1216343"/>
            <a:ext cx="1974300" cy="577800"/>
          </a:xfrm>
          <a:prstGeom prst="rect">
            <a:avLst/>
          </a:prstGeom>
        </p:spPr>
        <p:txBody>
          <a:bodyPr spcFirstLastPara="1" wrap="square" lIns="91425" tIns="91425" rIns="91425" bIns="91425" anchor="b" anchorCtr="0">
            <a:noAutofit/>
          </a:bodyPr>
          <a:lstStyle/>
          <a:p>
            <a:pPr lvl="0"/>
            <a:r>
              <a:rPr lang="fr-FR" dirty="0"/>
              <a:t>DATA SOURCES &amp; PROBLÉMATIQUES</a:t>
            </a:r>
          </a:p>
        </p:txBody>
      </p:sp>
      <p:sp>
        <p:nvSpPr>
          <p:cNvPr id="175" name="Google Shape;175;p35"/>
          <p:cNvSpPr txBox="1">
            <a:spLocks noGrp="1"/>
          </p:cNvSpPr>
          <p:nvPr>
            <p:ph type="subTitle" idx="13"/>
          </p:nvPr>
        </p:nvSpPr>
        <p:spPr>
          <a:xfrm>
            <a:off x="690446" y="1628150"/>
            <a:ext cx="1674300" cy="572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3 sources de données </a:t>
            </a:r>
          </a:p>
          <a:p>
            <a:pPr marL="0" lvl="0" indent="0" algn="r" rtl="0">
              <a:spcBef>
                <a:spcPts val="0"/>
              </a:spcBef>
              <a:spcAft>
                <a:spcPts val="0"/>
              </a:spcAft>
              <a:buNone/>
            </a:pPr>
            <a:r>
              <a:rPr lang="en" dirty="0"/>
              <a:t>3 problématiques</a:t>
            </a:r>
            <a:endParaRPr dirty="0"/>
          </a:p>
        </p:txBody>
      </p:sp>
      <p:sp>
        <p:nvSpPr>
          <p:cNvPr id="176" name="Google Shape;176;p35"/>
          <p:cNvSpPr txBox="1">
            <a:spLocks noGrp="1"/>
          </p:cNvSpPr>
          <p:nvPr>
            <p:ph type="ctrTitle" idx="14"/>
          </p:nvPr>
        </p:nvSpPr>
        <p:spPr>
          <a:xfrm>
            <a:off x="-150867" y="2531962"/>
            <a:ext cx="2522410" cy="577800"/>
          </a:xfrm>
          <a:prstGeom prst="rect">
            <a:avLst/>
          </a:prstGeom>
        </p:spPr>
        <p:txBody>
          <a:bodyPr spcFirstLastPara="1" wrap="square" lIns="91425" tIns="91425" rIns="91425" bIns="91425" anchor="b" anchorCtr="0">
            <a:noAutofit/>
          </a:bodyPr>
          <a:lstStyle/>
          <a:p>
            <a:pPr lvl="0"/>
            <a:r>
              <a:rPr lang="fr-FR" dirty="0"/>
              <a:t>DATA PRE-PROCESSING</a:t>
            </a:r>
            <a:br>
              <a:rPr lang="fr-FR" dirty="0"/>
            </a:br>
            <a:r>
              <a:rPr lang="fr-FR" dirty="0"/>
              <a:t>STATISTIQUE DESCRIPTIF</a:t>
            </a:r>
          </a:p>
        </p:txBody>
      </p:sp>
      <p:sp>
        <p:nvSpPr>
          <p:cNvPr id="178" name="Google Shape;178;p35"/>
          <p:cNvSpPr txBox="1">
            <a:spLocks noGrp="1"/>
          </p:cNvSpPr>
          <p:nvPr>
            <p:ph type="ctrTitle" idx="16"/>
          </p:nvPr>
        </p:nvSpPr>
        <p:spPr>
          <a:xfrm>
            <a:off x="6811558" y="1505243"/>
            <a:ext cx="2332442" cy="577800"/>
          </a:xfrm>
          <a:prstGeom prst="rect">
            <a:avLst/>
          </a:prstGeom>
        </p:spPr>
        <p:txBody>
          <a:bodyPr spcFirstLastPara="1" wrap="square" lIns="91425" tIns="91425" rIns="91425" bIns="91425" anchor="b" anchorCtr="0">
            <a:noAutofit/>
          </a:bodyPr>
          <a:lstStyle/>
          <a:p>
            <a:pPr lvl="0"/>
            <a:r>
              <a:rPr lang="fr-FR" dirty="0"/>
              <a:t>FEATURE ENGINEERING &amp;</a:t>
            </a:r>
            <a:br>
              <a:rPr lang="fr-FR" dirty="0"/>
            </a:br>
            <a:r>
              <a:rPr lang="fr-FR" dirty="0"/>
              <a:t>MODÉLISATION</a:t>
            </a:r>
          </a:p>
        </p:txBody>
      </p:sp>
      <p:sp>
        <p:nvSpPr>
          <p:cNvPr id="180" name="Google Shape;180;p35"/>
          <p:cNvSpPr txBox="1">
            <a:spLocks noGrp="1"/>
          </p:cNvSpPr>
          <p:nvPr>
            <p:ph type="ctrTitle" idx="18"/>
          </p:nvPr>
        </p:nvSpPr>
        <p:spPr>
          <a:xfrm>
            <a:off x="6811558" y="2467809"/>
            <a:ext cx="1974300" cy="577800"/>
          </a:xfrm>
          <a:prstGeom prst="rect">
            <a:avLst/>
          </a:prstGeom>
        </p:spPr>
        <p:txBody>
          <a:bodyPr spcFirstLastPara="1" wrap="square" lIns="91425" tIns="91425" rIns="91425" bIns="91425" anchor="b" anchorCtr="0">
            <a:noAutofit/>
          </a:bodyPr>
          <a:lstStyle/>
          <a:p>
            <a:pPr lvl="0"/>
            <a:r>
              <a:rPr lang="fr-FR" dirty="0"/>
              <a:t>INTERPRETABLE MACHINE LEARNING</a:t>
            </a:r>
          </a:p>
        </p:txBody>
      </p:sp>
      <p:sp>
        <p:nvSpPr>
          <p:cNvPr id="181" name="Google Shape;181;p35"/>
          <p:cNvSpPr txBox="1">
            <a:spLocks noGrp="1"/>
          </p:cNvSpPr>
          <p:nvPr>
            <p:ph type="subTitle" idx="19"/>
          </p:nvPr>
        </p:nvSpPr>
        <p:spPr>
          <a:xfrm>
            <a:off x="6811557" y="2879615"/>
            <a:ext cx="1902951" cy="572400"/>
          </a:xfrm>
          <a:prstGeom prst="rect">
            <a:avLst/>
          </a:prstGeom>
        </p:spPr>
        <p:txBody>
          <a:bodyPr spcFirstLastPara="1" wrap="square" lIns="91425" tIns="91425" rIns="91425" bIns="91425" anchor="t" anchorCtr="0">
            <a:noAutofit/>
          </a:bodyPr>
          <a:lstStyle/>
          <a:p>
            <a:pPr marL="0" lvl="0" indent="0">
              <a:buClr>
                <a:schemeClr val="dk1"/>
              </a:buClr>
              <a:buSzPts val="1100"/>
            </a:pPr>
            <a:r>
              <a:rPr lang="fr-FR" dirty="0"/>
              <a:t>Model-</a:t>
            </a:r>
            <a:r>
              <a:rPr lang="fr-FR" dirty="0" err="1"/>
              <a:t>Agnostic</a:t>
            </a:r>
            <a:r>
              <a:rPr lang="fr-FR" dirty="0"/>
              <a:t> </a:t>
            </a:r>
            <a:r>
              <a:rPr lang="fr-FR" dirty="0" err="1"/>
              <a:t>Methods</a:t>
            </a:r>
            <a:r>
              <a:rPr lang="fr-FR" dirty="0"/>
              <a:t> </a:t>
            </a:r>
            <a:endParaRPr dirty="0"/>
          </a:p>
        </p:txBody>
      </p:sp>
      <p:sp>
        <p:nvSpPr>
          <p:cNvPr id="182" name="Google Shape;182;p35"/>
          <p:cNvSpPr txBox="1">
            <a:spLocks noGrp="1"/>
          </p:cNvSpPr>
          <p:nvPr>
            <p:ph type="ctrTitle" idx="20"/>
          </p:nvPr>
        </p:nvSpPr>
        <p:spPr>
          <a:xfrm>
            <a:off x="6811558" y="3393698"/>
            <a:ext cx="1974300" cy="577800"/>
          </a:xfrm>
          <a:prstGeom prst="rect">
            <a:avLst/>
          </a:prstGeom>
        </p:spPr>
        <p:txBody>
          <a:bodyPr spcFirstLastPara="1" wrap="square" lIns="91425" tIns="91425" rIns="91425" bIns="91425" anchor="b" anchorCtr="0">
            <a:noAutofit/>
          </a:bodyPr>
          <a:lstStyle/>
          <a:p>
            <a:pPr lvl="0"/>
            <a:r>
              <a:rPr lang="fr-FR" dirty="0"/>
              <a:t>DATA VISUALISATION</a:t>
            </a:r>
          </a:p>
        </p:txBody>
      </p:sp>
      <p:cxnSp>
        <p:nvCxnSpPr>
          <p:cNvPr id="184" name="Google Shape;184;p35"/>
          <p:cNvCxnSpPr/>
          <p:nvPr/>
        </p:nvCxnSpPr>
        <p:spPr>
          <a:xfrm>
            <a:off x="3297225" y="0"/>
            <a:ext cx="0" cy="2393700"/>
          </a:xfrm>
          <a:prstGeom prst="straightConnector1">
            <a:avLst/>
          </a:prstGeom>
          <a:noFill/>
          <a:ln w="9525" cap="flat" cmpd="sng">
            <a:solidFill>
              <a:srgbClr val="595959"/>
            </a:solidFill>
            <a:prstDash val="solid"/>
            <a:round/>
            <a:headEnd type="none" w="med" len="med"/>
            <a:tailEnd type="none" w="med" len="med"/>
          </a:ln>
        </p:spPr>
      </p:cxnSp>
      <p:cxnSp>
        <p:nvCxnSpPr>
          <p:cNvPr id="185" name="Google Shape;185;p35"/>
          <p:cNvCxnSpPr/>
          <p:nvPr/>
        </p:nvCxnSpPr>
        <p:spPr>
          <a:xfrm>
            <a:off x="5861950" y="2495326"/>
            <a:ext cx="0" cy="2030100"/>
          </a:xfrm>
          <a:prstGeom prst="straightConnector1">
            <a:avLst/>
          </a:prstGeom>
          <a:noFill/>
          <a:ln w="9525" cap="flat" cmpd="sng">
            <a:solidFill>
              <a:srgbClr val="595959"/>
            </a:solidFill>
            <a:prstDash val="solid"/>
            <a:round/>
            <a:headEnd type="none" w="med" len="med"/>
            <a:tailEnd type="none" w="med" len="med"/>
          </a:ln>
        </p:spPr>
      </p:cxnSp>
      <p:sp>
        <p:nvSpPr>
          <p:cNvPr id="26" name="Google Shape;173;p35">
            <a:hlinkClick r:id="" action="ppaction://noaction"/>
          </p:cNvPr>
          <p:cNvSpPr txBox="1">
            <a:spLocks/>
          </p:cNvSpPr>
          <p:nvPr/>
        </p:nvSpPr>
        <p:spPr>
          <a:xfrm>
            <a:off x="5965626" y="4364538"/>
            <a:ext cx="1072200" cy="577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434343"/>
              </a:buClr>
              <a:buSzPts val="4800"/>
              <a:buFont typeface="Exo 2"/>
              <a:buNone/>
              <a:defRPr sz="3600" b="1" i="0" u="none" strike="noStrike" cap="none">
                <a:solidFill>
                  <a:srgbClr val="434343"/>
                </a:solidFill>
                <a:latin typeface="Exo 2"/>
                <a:ea typeface="Exo 2"/>
                <a:cs typeface="Exo 2"/>
                <a:sym typeface="Exo 2"/>
              </a:defRPr>
            </a:lvl1pPr>
            <a:lvl2pPr marR="0" lvl="1" algn="l"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l"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l"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l"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l"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l"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l"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l"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en" dirty="0"/>
              <a:t>07</a:t>
            </a:r>
          </a:p>
        </p:txBody>
      </p:sp>
      <p:sp>
        <p:nvSpPr>
          <p:cNvPr id="27" name="Google Shape;182;p35"/>
          <p:cNvSpPr txBox="1">
            <a:spLocks/>
          </p:cNvSpPr>
          <p:nvPr/>
        </p:nvSpPr>
        <p:spPr>
          <a:xfrm>
            <a:off x="6811558" y="4364538"/>
            <a:ext cx="1974300"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434343"/>
              </a:buClr>
              <a:buSzPts val="1400"/>
              <a:buFont typeface="Exo 2"/>
              <a:buNone/>
              <a:defRPr sz="1400" b="1" i="0" u="none" strike="noStrike" cap="none">
                <a:solidFill>
                  <a:srgbClr val="434343"/>
                </a:solidFill>
                <a:latin typeface="Exo 2"/>
                <a:ea typeface="Exo 2"/>
                <a:cs typeface="Exo 2"/>
                <a:sym typeface="Exo 2"/>
              </a:defRPr>
            </a:lvl1pPr>
            <a:lvl2pPr marR="0" lvl="1" algn="l" rtl="0">
              <a:lnSpc>
                <a:spcPct val="100000"/>
              </a:lnSpc>
              <a:spcBef>
                <a:spcPts val="0"/>
              </a:spcBef>
              <a:spcAft>
                <a:spcPts val="0"/>
              </a:spcAft>
              <a:buClr>
                <a:schemeClr val="dk1"/>
              </a:buClr>
              <a:buSzPts val="1400"/>
              <a:buFont typeface="Exo 2"/>
              <a:buNone/>
              <a:defRPr sz="1400" b="0" i="0" u="none" strike="noStrike" cap="none">
                <a:solidFill>
                  <a:schemeClr val="dk1"/>
                </a:solidFill>
                <a:latin typeface="Exo 2"/>
                <a:ea typeface="Exo 2"/>
                <a:cs typeface="Exo 2"/>
                <a:sym typeface="Exo 2"/>
              </a:defRPr>
            </a:lvl2pPr>
            <a:lvl3pPr marR="0" lvl="2" algn="l" rtl="0">
              <a:lnSpc>
                <a:spcPct val="100000"/>
              </a:lnSpc>
              <a:spcBef>
                <a:spcPts val="0"/>
              </a:spcBef>
              <a:spcAft>
                <a:spcPts val="0"/>
              </a:spcAft>
              <a:buClr>
                <a:schemeClr val="dk1"/>
              </a:buClr>
              <a:buSzPts val="1400"/>
              <a:buFont typeface="Exo 2"/>
              <a:buNone/>
              <a:defRPr sz="1400" b="0" i="0" u="none" strike="noStrike" cap="none">
                <a:solidFill>
                  <a:schemeClr val="dk1"/>
                </a:solidFill>
                <a:latin typeface="Exo 2"/>
                <a:ea typeface="Exo 2"/>
                <a:cs typeface="Exo 2"/>
                <a:sym typeface="Exo 2"/>
              </a:defRPr>
            </a:lvl3pPr>
            <a:lvl4pPr marR="0" lvl="3" algn="l" rtl="0">
              <a:lnSpc>
                <a:spcPct val="100000"/>
              </a:lnSpc>
              <a:spcBef>
                <a:spcPts val="0"/>
              </a:spcBef>
              <a:spcAft>
                <a:spcPts val="0"/>
              </a:spcAft>
              <a:buClr>
                <a:schemeClr val="dk1"/>
              </a:buClr>
              <a:buSzPts val="1400"/>
              <a:buFont typeface="Exo 2"/>
              <a:buNone/>
              <a:defRPr sz="1400" b="0" i="0" u="none" strike="noStrike" cap="none">
                <a:solidFill>
                  <a:schemeClr val="dk1"/>
                </a:solidFill>
                <a:latin typeface="Exo 2"/>
                <a:ea typeface="Exo 2"/>
                <a:cs typeface="Exo 2"/>
                <a:sym typeface="Exo 2"/>
              </a:defRPr>
            </a:lvl4pPr>
            <a:lvl5pPr marR="0" lvl="4" algn="l" rtl="0">
              <a:lnSpc>
                <a:spcPct val="100000"/>
              </a:lnSpc>
              <a:spcBef>
                <a:spcPts val="0"/>
              </a:spcBef>
              <a:spcAft>
                <a:spcPts val="0"/>
              </a:spcAft>
              <a:buClr>
                <a:schemeClr val="dk1"/>
              </a:buClr>
              <a:buSzPts val="1400"/>
              <a:buFont typeface="Exo 2"/>
              <a:buNone/>
              <a:defRPr sz="1400" b="0" i="0" u="none" strike="noStrike" cap="none">
                <a:solidFill>
                  <a:schemeClr val="dk1"/>
                </a:solidFill>
                <a:latin typeface="Exo 2"/>
                <a:ea typeface="Exo 2"/>
                <a:cs typeface="Exo 2"/>
                <a:sym typeface="Exo 2"/>
              </a:defRPr>
            </a:lvl5pPr>
            <a:lvl6pPr marR="0" lvl="5" algn="l" rtl="0">
              <a:lnSpc>
                <a:spcPct val="100000"/>
              </a:lnSpc>
              <a:spcBef>
                <a:spcPts val="0"/>
              </a:spcBef>
              <a:spcAft>
                <a:spcPts val="0"/>
              </a:spcAft>
              <a:buClr>
                <a:schemeClr val="dk1"/>
              </a:buClr>
              <a:buSzPts val="1400"/>
              <a:buFont typeface="Exo 2"/>
              <a:buNone/>
              <a:defRPr sz="1400" b="0" i="0" u="none" strike="noStrike" cap="none">
                <a:solidFill>
                  <a:schemeClr val="dk1"/>
                </a:solidFill>
                <a:latin typeface="Exo 2"/>
                <a:ea typeface="Exo 2"/>
                <a:cs typeface="Exo 2"/>
                <a:sym typeface="Exo 2"/>
              </a:defRPr>
            </a:lvl6pPr>
            <a:lvl7pPr marR="0" lvl="6" algn="l" rtl="0">
              <a:lnSpc>
                <a:spcPct val="100000"/>
              </a:lnSpc>
              <a:spcBef>
                <a:spcPts val="0"/>
              </a:spcBef>
              <a:spcAft>
                <a:spcPts val="0"/>
              </a:spcAft>
              <a:buClr>
                <a:schemeClr val="dk1"/>
              </a:buClr>
              <a:buSzPts val="1400"/>
              <a:buFont typeface="Exo 2"/>
              <a:buNone/>
              <a:defRPr sz="1400" b="0" i="0" u="none" strike="noStrike" cap="none">
                <a:solidFill>
                  <a:schemeClr val="dk1"/>
                </a:solidFill>
                <a:latin typeface="Exo 2"/>
                <a:ea typeface="Exo 2"/>
                <a:cs typeface="Exo 2"/>
                <a:sym typeface="Exo 2"/>
              </a:defRPr>
            </a:lvl7pPr>
            <a:lvl8pPr marR="0" lvl="7" algn="l" rtl="0">
              <a:lnSpc>
                <a:spcPct val="100000"/>
              </a:lnSpc>
              <a:spcBef>
                <a:spcPts val="0"/>
              </a:spcBef>
              <a:spcAft>
                <a:spcPts val="0"/>
              </a:spcAft>
              <a:buClr>
                <a:schemeClr val="dk1"/>
              </a:buClr>
              <a:buSzPts val="1400"/>
              <a:buFont typeface="Exo 2"/>
              <a:buNone/>
              <a:defRPr sz="1400" b="0" i="0" u="none" strike="noStrike" cap="none">
                <a:solidFill>
                  <a:schemeClr val="dk1"/>
                </a:solidFill>
                <a:latin typeface="Exo 2"/>
                <a:ea typeface="Exo 2"/>
                <a:cs typeface="Exo 2"/>
                <a:sym typeface="Exo 2"/>
              </a:defRPr>
            </a:lvl8pPr>
            <a:lvl9pPr marR="0" lvl="8" algn="l" rtl="0">
              <a:lnSpc>
                <a:spcPct val="100000"/>
              </a:lnSpc>
              <a:spcBef>
                <a:spcPts val="0"/>
              </a:spcBef>
              <a:spcAft>
                <a:spcPts val="0"/>
              </a:spcAft>
              <a:buClr>
                <a:schemeClr val="dk1"/>
              </a:buClr>
              <a:buSzPts val="1400"/>
              <a:buFont typeface="Exo 2"/>
              <a:buNone/>
              <a:defRPr sz="1400" b="0" i="0" u="none" strike="noStrike" cap="none">
                <a:solidFill>
                  <a:schemeClr val="dk1"/>
                </a:solidFill>
                <a:latin typeface="Exo 2"/>
                <a:ea typeface="Exo 2"/>
                <a:cs typeface="Exo 2"/>
                <a:sym typeface="Exo 2"/>
              </a:defRPr>
            </a:lvl9pPr>
          </a:lstStyle>
          <a:p>
            <a:r>
              <a:rPr lang="en" dirty="0"/>
              <a:t>DISCUSSION ET PESPECTIVES</a:t>
            </a:r>
            <a:endParaRPr lang="fr-F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184"/>
                                        </p:tgtEl>
                                        <p:attrNameLst>
                                          <p:attrName>style.visibility</p:attrName>
                                        </p:attrNameLst>
                                      </p:cBhvr>
                                      <p:to>
                                        <p:strVal val="visible"/>
                                      </p:to>
                                    </p:set>
                                    <p:anim calcmode="lin" valueType="num">
                                      <p:cBhvr additive="base">
                                        <p:cTn id="7" dur="1000"/>
                                        <p:tgtEl>
                                          <p:spTgt spid="184"/>
                                        </p:tgtEl>
                                        <p:attrNameLst>
                                          <p:attrName>ppt_y</p:attrName>
                                        </p:attrNameLst>
                                      </p:cBhvr>
                                      <p:tavLst>
                                        <p:tav tm="0">
                                          <p:val>
                                            <p:strVal val="#ppt_y-1"/>
                                          </p:val>
                                        </p:tav>
                                        <p:tav tm="100000">
                                          <p:val>
                                            <p:strVal val="#ppt_y"/>
                                          </p:val>
                                        </p:tav>
                                      </p:tavLst>
                                    </p:anim>
                                  </p:childTnLst>
                                </p:cTn>
                              </p:par>
                              <p:par>
                                <p:cTn id="8" presetID="2" presetClass="entr" presetSubtype="4" fill="hold" nodeType="withEffect">
                                  <p:stCondLst>
                                    <p:cond delay="0"/>
                                  </p:stCondLst>
                                  <p:childTnLst>
                                    <p:set>
                                      <p:cBhvr>
                                        <p:cTn id="9" dur="1" fill="hold">
                                          <p:stCondLst>
                                            <p:cond delay="0"/>
                                          </p:stCondLst>
                                        </p:cTn>
                                        <p:tgtEl>
                                          <p:spTgt spid="185"/>
                                        </p:tgtEl>
                                        <p:attrNameLst>
                                          <p:attrName>style.visibility</p:attrName>
                                        </p:attrNameLst>
                                      </p:cBhvr>
                                      <p:to>
                                        <p:strVal val="visible"/>
                                      </p:to>
                                    </p:set>
                                    <p:anim calcmode="lin" valueType="num">
                                      <p:cBhvr additive="base">
                                        <p:cTn id="10" dur="1000"/>
                                        <p:tgtEl>
                                          <p:spTgt spid="185"/>
                                        </p:tgtEl>
                                        <p:attrNameLst>
                                          <p:attrName>ppt_y</p:attrName>
                                        </p:attrNameLst>
                                      </p:cBhvr>
                                      <p:tavLst>
                                        <p:tav tm="0">
                                          <p:val>
                                            <p:strVal val="#ppt_y+1"/>
                                          </p:val>
                                        </p:tav>
                                        <p:tav tm="100000">
                                          <p:val>
                                            <p:strVal val="#ppt_y"/>
                                          </p:val>
                                        </p:tav>
                                      </p:tavLst>
                                    </p:anim>
                                  </p:childTnLst>
                                </p:cTn>
                              </p:par>
                            </p:childTnLst>
                          </p:cTn>
                        </p:par>
                        <p:par>
                          <p:cTn id="11" fill="hold">
                            <p:stCondLst>
                              <p:cond delay="1000"/>
                            </p:stCondLst>
                            <p:childTnLst>
                              <p:par>
                                <p:cTn id="12" presetID="10" presetClass="entr" presetSubtype="0" fill="hold" nodeType="afterEffect">
                                  <p:stCondLst>
                                    <p:cond delay="0"/>
                                  </p:stCondLst>
                                  <p:childTnLst>
                                    <p:set>
                                      <p:cBhvr>
                                        <p:cTn id="13" dur="1" fill="hold">
                                          <p:stCondLst>
                                            <p:cond delay="0"/>
                                          </p:stCondLst>
                                        </p:cTn>
                                        <p:tgtEl>
                                          <p:spTgt spid="166"/>
                                        </p:tgtEl>
                                        <p:attrNameLst>
                                          <p:attrName>style.visibility</p:attrName>
                                        </p:attrNameLst>
                                      </p:cBhvr>
                                      <p:to>
                                        <p:strVal val="visible"/>
                                      </p:to>
                                    </p:set>
                                    <p:animEffect transition="in" filter="fade">
                                      <p:cBhvr>
                                        <p:cTn id="14" dur="1000"/>
                                        <p:tgtEl>
                                          <p:spTgt spid="166"/>
                                        </p:tgtEl>
                                      </p:cBhvr>
                                    </p:animEffect>
                                  </p:childTnLst>
                                </p:cTn>
                              </p:par>
                              <p:par>
                                <p:cTn id="15" presetID="10" presetClass="entr" presetSubtype="0" fill="hold" nodeType="withEffect">
                                  <p:stCondLst>
                                    <p:cond delay="0"/>
                                  </p:stCondLst>
                                  <p:childTnLst>
                                    <p:set>
                                      <p:cBhvr>
                                        <p:cTn id="16" dur="1" fill="hold">
                                          <p:stCondLst>
                                            <p:cond delay="0"/>
                                          </p:stCondLst>
                                        </p:cTn>
                                        <p:tgtEl>
                                          <p:spTgt spid="169"/>
                                        </p:tgtEl>
                                        <p:attrNameLst>
                                          <p:attrName>style.visibility</p:attrName>
                                        </p:attrNameLst>
                                      </p:cBhvr>
                                      <p:to>
                                        <p:strVal val="visible"/>
                                      </p:to>
                                    </p:set>
                                    <p:animEffect transition="in" filter="fade">
                                      <p:cBhvr>
                                        <p:cTn id="17" dur="1000"/>
                                        <p:tgtEl>
                                          <p:spTgt spid="169"/>
                                        </p:tgtEl>
                                      </p:cBhvr>
                                    </p:animEffect>
                                  </p:childTnLst>
                                </p:cTn>
                              </p:par>
                              <p:par>
                                <p:cTn id="18" presetID="10" presetClass="entr" presetSubtype="0" fill="hold" nodeType="withEffect">
                                  <p:stCondLst>
                                    <p:cond delay="0"/>
                                  </p:stCondLst>
                                  <p:childTnLst>
                                    <p:set>
                                      <p:cBhvr>
                                        <p:cTn id="19" dur="1" fill="hold">
                                          <p:stCondLst>
                                            <p:cond delay="0"/>
                                          </p:stCondLst>
                                        </p:cTn>
                                        <p:tgtEl>
                                          <p:spTgt spid="170"/>
                                        </p:tgtEl>
                                        <p:attrNameLst>
                                          <p:attrName>style.visibility</p:attrName>
                                        </p:attrNameLst>
                                      </p:cBhvr>
                                      <p:to>
                                        <p:strVal val="visible"/>
                                      </p:to>
                                    </p:set>
                                    <p:animEffect transition="in" filter="fade">
                                      <p:cBhvr>
                                        <p:cTn id="20" dur="1000"/>
                                        <p:tgtEl>
                                          <p:spTgt spid="170"/>
                                        </p:tgtEl>
                                      </p:cBhvr>
                                    </p:animEffect>
                                  </p:childTnLst>
                                </p:cTn>
                              </p:par>
                              <p:par>
                                <p:cTn id="21" presetID="10" presetClass="entr" presetSubtype="0" fill="hold" nodeType="withEffect">
                                  <p:stCondLst>
                                    <p:cond delay="0"/>
                                  </p:stCondLst>
                                  <p:childTnLst>
                                    <p:set>
                                      <p:cBhvr>
                                        <p:cTn id="22" dur="1" fill="hold">
                                          <p:stCondLst>
                                            <p:cond delay="0"/>
                                          </p:stCondLst>
                                        </p:cTn>
                                        <p:tgtEl>
                                          <p:spTgt spid="171"/>
                                        </p:tgtEl>
                                        <p:attrNameLst>
                                          <p:attrName>style.visibility</p:attrName>
                                        </p:attrNameLst>
                                      </p:cBhvr>
                                      <p:to>
                                        <p:strVal val="visible"/>
                                      </p:to>
                                    </p:set>
                                    <p:animEffect transition="in" filter="fade">
                                      <p:cBhvr>
                                        <p:cTn id="23" dur="1000"/>
                                        <p:tgtEl>
                                          <p:spTgt spid="171"/>
                                        </p:tgtEl>
                                      </p:cBhvr>
                                    </p:animEffect>
                                  </p:childTnLst>
                                </p:cTn>
                              </p:par>
                              <p:par>
                                <p:cTn id="24" presetID="10" presetClass="entr" presetSubtype="0" fill="hold" nodeType="withEffect">
                                  <p:stCondLst>
                                    <p:cond delay="0"/>
                                  </p:stCondLst>
                                  <p:childTnLst>
                                    <p:set>
                                      <p:cBhvr>
                                        <p:cTn id="25" dur="1" fill="hold">
                                          <p:stCondLst>
                                            <p:cond delay="0"/>
                                          </p:stCondLst>
                                        </p:cTn>
                                        <p:tgtEl>
                                          <p:spTgt spid="172"/>
                                        </p:tgtEl>
                                        <p:attrNameLst>
                                          <p:attrName>style.visibility</p:attrName>
                                        </p:attrNameLst>
                                      </p:cBhvr>
                                      <p:to>
                                        <p:strVal val="visible"/>
                                      </p:to>
                                    </p:set>
                                    <p:animEffect transition="in" filter="fade">
                                      <p:cBhvr>
                                        <p:cTn id="26" dur="1000"/>
                                        <p:tgtEl>
                                          <p:spTgt spid="172"/>
                                        </p:tgtEl>
                                      </p:cBhvr>
                                    </p:animEffect>
                                  </p:childTnLst>
                                </p:cTn>
                              </p:par>
                              <p:par>
                                <p:cTn id="27" presetID="10" presetClass="entr" presetSubtype="0" fill="hold" nodeType="withEffect">
                                  <p:stCondLst>
                                    <p:cond delay="0"/>
                                  </p:stCondLst>
                                  <p:childTnLst>
                                    <p:set>
                                      <p:cBhvr>
                                        <p:cTn id="28" dur="1" fill="hold">
                                          <p:stCondLst>
                                            <p:cond delay="0"/>
                                          </p:stCondLst>
                                        </p:cTn>
                                        <p:tgtEl>
                                          <p:spTgt spid="173"/>
                                        </p:tgtEl>
                                        <p:attrNameLst>
                                          <p:attrName>style.visibility</p:attrName>
                                        </p:attrNameLst>
                                      </p:cBhvr>
                                      <p:to>
                                        <p:strVal val="visible"/>
                                      </p:to>
                                    </p:set>
                                    <p:animEffect transition="in" filter="fade">
                                      <p:cBhvr>
                                        <p:cTn id="29" dur="1000"/>
                                        <p:tgtEl>
                                          <p:spTgt spid="173"/>
                                        </p:tgtEl>
                                      </p:cBhvr>
                                    </p:animEffect>
                                  </p:childTnLst>
                                </p:cTn>
                              </p:par>
                              <p:par>
                                <p:cTn id="30" presetID="10" presetClass="entr" presetSubtype="0" fill="hold" nodeType="withEffect">
                                  <p:stCondLst>
                                    <p:cond delay="0"/>
                                  </p:stCondLst>
                                  <p:childTnLst>
                                    <p:set>
                                      <p:cBhvr>
                                        <p:cTn id="31" dur="1" fill="hold">
                                          <p:stCondLst>
                                            <p:cond delay="0"/>
                                          </p:stCondLst>
                                        </p:cTn>
                                        <p:tgtEl>
                                          <p:spTgt spid="26"/>
                                        </p:tgtEl>
                                        <p:attrNameLst>
                                          <p:attrName>style.visibility</p:attrName>
                                        </p:attrNameLst>
                                      </p:cBhvr>
                                      <p:to>
                                        <p:strVal val="visible"/>
                                      </p:to>
                                    </p:set>
                                    <p:animEffect transition="in" filter="fade">
                                      <p:cBhvr>
                                        <p:cTn id="32" dur="10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14"/>
        <p:cNvGrpSpPr/>
        <p:nvPr/>
      </p:nvGrpSpPr>
      <p:grpSpPr>
        <a:xfrm>
          <a:off x="0" y="0"/>
          <a:ext cx="0" cy="0"/>
          <a:chOff x="0" y="0"/>
          <a:chExt cx="0" cy="0"/>
        </a:xfrm>
      </p:grpSpPr>
      <p:sp>
        <p:nvSpPr>
          <p:cNvPr id="615" name="Google Shape;615;p54"/>
          <p:cNvSpPr txBox="1">
            <a:spLocks noGrp="1"/>
          </p:cNvSpPr>
          <p:nvPr>
            <p:ph type="ctrTitle"/>
          </p:nvPr>
        </p:nvSpPr>
        <p:spPr>
          <a:xfrm flipH="1">
            <a:off x="1698072" y="2419775"/>
            <a:ext cx="5195700" cy="1921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Discussion et pespectives</a:t>
            </a:r>
            <a:endParaRPr dirty="0"/>
          </a:p>
        </p:txBody>
      </p:sp>
      <p:sp>
        <p:nvSpPr>
          <p:cNvPr id="616" name="Google Shape;616;p54"/>
          <p:cNvSpPr txBox="1">
            <a:spLocks noGrp="1"/>
          </p:cNvSpPr>
          <p:nvPr>
            <p:ph type="title" idx="2"/>
          </p:nvPr>
        </p:nvSpPr>
        <p:spPr>
          <a:xfrm flipH="1">
            <a:off x="3914472" y="1866650"/>
            <a:ext cx="2979300" cy="754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07</a:t>
            </a:r>
            <a:endParaRPr dirty="0"/>
          </a:p>
        </p:txBody>
      </p:sp>
      <p:cxnSp>
        <p:nvCxnSpPr>
          <p:cNvPr id="618" name="Google Shape;618;p54"/>
          <p:cNvCxnSpPr/>
          <p:nvPr/>
        </p:nvCxnSpPr>
        <p:spPr>
          <a:xfrm>
            <a:off x="7015900" y="-35700"/>
            <a:ext cx="0" cy="2382600"/>
          </a:xfrm>
          <a:prstGeom prst="straightConnector1">
            <a:avLst/>
          </a:prstGeom>
          <a:noFill/>
          <a:ln w="9525" cap="flat" cmpd="sng">
            <a:solidFill>
              <a:srgbClr val="595959"/>
            </a:solidFill>
            <a:prstDash val="solid"/>
            <a:round/>
            <a:headEnd type="none" w="med" len="med"/>
            <a:tailEnd type="none" w="med" len="med"/>
          </a:ln>
        </p:spPr>
      </p:cxnSp>
      <p:grpSp>
        <p:nvGrpSpPr>
          <p:cNvPr id="619" name="Google Shape;619;p54"/>
          <p:cNvGrpSpPr/>
          <p:nvPr/>
        </p:nvGrpSpPr>
        <p:grpSpPr>
          <a:xfrm>
            <a:off x="8089940" y="561326"/>
            <a:ext cx="423413" cy="421569"/>
            <a:chOff x="7703675" y="2541175"/>
            <a:chExt cx="499425" cy="497250"/>
          </a:xfrm>
        </p:grpSpPr>
        <p:sp>
          <p:nvSpPr>
            <p:cNvPr id="620" name="Google Shape;620;p54"/>
            <p:cNvSpPr/>
            <p:nvPr/>
          </p:nvSpPr>
          <p:spPr>
            <a:xfrm>
              <a:off x="7847475" y="2698600"/>
              <a:ext cx="355625" cy="339825"/>
            </a:xfrm>
            <a:custGeom>
              <a:avLst/>
              <a:gdLst/>
              <a:ahLst/>
              <a:cxnLst/>
              <a:rect l="l" t="t" r="r" b="b"/>
              <a:pathLst>
                <a:path w="14225" h="13593" extrusionOk="0">
                  <a:moveTo>
                    <a:pt x="5439" y="1112"/>
                  </a:moveTo>
                  <a:cubicBezTo>
                    <a:pt x="6380" y="1112"/>
                    <a:pt x="7409" y="1547"/>
                    <a:pt x="8123" y="2262"/>
                  </a:cubicBezTo>
                  <a:cubicBezTo>
                    <a:pt x="9657" y="3726"/>
                    <a:pt x="9657" y="6184"/>
                    <a:pt x="8123" y="7648"/>
                  </a:cubicBezTo>
                  <a:cubicBezTo>
                    <a:pt x="7409" y="8363"/>
                    <a:pt x="6450" y="8799"/>
                    <a:pt x="5439" y="8799"/>
                  </a:cubicBezTo>
                  <a:cubicBezTo>
                    <a:pt x="4428" y="8799"/>
                    <a:pt x="3487" y="8363"/>
                    <a:pt x="2754" y="7648"/>
                  </a:cubicBezTo>
                  <a:cubicBezTo>
                    <a:pt x="1221" y="6184"/>
                    <a:pt x="1221" y="3726"/>
                    <a:pt x="2754" y="2262"/>
                  </a:cubicBezTo>
                  <a:cubicBezTo>
                    <a:pt x="3487" y="1547"/>
                    <a:pt x="4428" y="1112"/>
                    <a:pt x="5439" y="1112"/>
                  </a:cubicBezTo>
                  <a:close/>
                  <a:moveTo>
                    <a:pt x="5430" y="0"/>
                  </a:moveTo>
                  <a:cubicBezTo>
                    <a:pt x="4149" y="0"/>
                    <a:pt x="2859" y="493"/>
                    <a:pt x="1883" y="1478"/>
                  </a:cubicBezTo>
                  <a:cubicBezTo>
                    <a:pt x="0" y="3360"/>
                    <a:pt x="0" y="6550"/>
                    <a:pt x="1883" y="8520"/>
                  </a:cubicBezTo>
                  <a:cubicBezTo>
                    <a:pt x="2824" y="9461"/>
                    <a:pt x="4132" y="9967"/>
                    <a:pt x="5439" y="9967"/>
                  </a:cubicBezTo>
                  <a:cubicBezTo>
                    <a:pt x="6607" y="9967"/>
                    <a:pt x="7618" y="9601"/>
                    <a:pt x="8489" y="8886"/>
                  </a:cubicBezTo>
                  <a:lnTo>
                    <a:pt x="9797" y="10193"/>
                  </a:lnTo>
                  <a:lnTo>
                    <a:pt x="9221" y="10838"/>
                  </a:lnTo>
                  <a:lnTo>
                    <a:pt x="11540" y="13157"/>
                  </a:lnTo>
                  <a:cubicBezTo>
                    <a:pt x="11836" y="13453"/>
                    <a:pt x="12202" y="13592"/>
                    <a:pt x="12551" y="13592"/>
                  </a:cubicBezTo>
                  <a:cubicBezTo>
                    <a:pt x="12987" y="13592"/>
                    <a:pt x="13353" y="13453"/>
                    <a:pt x="13649" y="13157"/>
                  </a:cubicBezTo>
                  <a:cubicBezTo>
                    <a:pt x="14224" y="12581"/>
                    <a:pt x="14224" y="11570"/>
                    <a:pt x="13649" y="10978"/>
                  </a:cubicBezTo>
                  <a:lnTo>
                    <a:pt x="11331" y="8659"/>
                  </a:lnTo>
                  <a:lnTo>
                    <a:pt x="10668" y="9391"/>
                  </a:lnTo>
                  <a:lnTo>
                    <a:pt x="9361" y="8084"/>
                  </a:lnTo>
                  <a:cubicBezTo>
                    <a:pt x="10895" y="6114"/>
                    <a:pt x="10738" y="3221"/>
                    <a:pt x="8925" y="1478"/>
                  </a:cubicBezTo>
                  <a:cubicBezTo>
                    <a:pt x="7984" y="493"/>
                    <a:pt x="6711" y="0"/>
                    <a:pt x="5430"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54"/>
            <p:cNvSpPr/>
            <p:nvPr/>
          </p:nvSpPr>
          <p:spPr>
            <a:xfrm>
              <a:off x="7703675" y="2659275"/>
              <a:ext cx="323350" cy="87175"/>
            </a:xfrm>
            <a:custGeom>
              <a:avLst/>
              <a:gdLst/>
              <a:ahLst/>
              <a:cxnLst/>
              <a:rect l="l" t="t" r="r" b="b"/>
              <a:pathLst>
                <a:path w="12934" h="3487" extrusionOk="0">
                  <a:moveTo>
                    <a:pt x="1673" y="1151"/>
                  </a:moveTo>
                  <a:cubicBezTo>
                    <a:pt x="2039" y="1151"/>
                    <a:pt x="2266" y="1447"/>
                    <a:pt x="2266" y="1813"/>
                  </a:cubicBezTo>
                  <a:cubicBezTo>
                    <a:pt x="2336" y="2092"/>
                    <a:pt x="1970" y="2388"/>
                    <a:pt x="1673" y="2388"/>
                  </a:cubicBezTo>
                  <a:cubicBezTo>
                    <a:pt x="1307" y="2388"/>
                    <a:pt x="1098" y="2092"/>
                    <a:pt x="1098" y="1813"/>
                  </a:cubicBezTo>
                  <a:cubicBezTo>
                    <a:pt x="1028" y="1447"/>
                    <a:pt x="1395" y="1151"/>
                    <a:pt x="1673" y="1151"/>
                  </a:cubicBezTo>
                  <a:close/>
                  <a:moveTo>
                    <a:pt x="0" y="0"/>
                  </a:moveTo>
                  <a:lnTo>
                    <a:pt x="0" y="3487"/>
                  </a:lnTo>
                  <a:lnTo>
                    <a:pt x="5892" y="3487"/>
                  </a:lnTo>
                  <a:cubicBezTo>
                    <a:pt x="6101" y="3051"/>
                    <a:pt x="6467" y="2615"/>
                    <a:pt x="6833" y="2249"/>
                  </a:cubicBezTo>
                  <a:cubicBezTo>
                    <a:pt x="8001" y="1081"/>
                    <a:pt x="9517" y="436"/>
                    <a:pt x="11191" y="436"/>
                  </a:cubicBezTo>
                  <a:cubicBezTo>
                    <a:pt x="11766" y="436"/>
                    <a:pt x="12359" y="506"/>
                    <a:pt x="12934" y="645"/>
                  </a:cubicBez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54"/>
            <p:cNvSpPr/>
            <p:nvPr/>
          </p:nvSpPr>
          <p:spPr>
            <a:xfrm>
              <a:off x="7910650" y="2776925"/>
              <a:ext cx="116375" cy="87175"/>
            </a:xfrm>
            <a:custGeom>
              <a:avLst/>
              <a:gdLst/>
              <a:ahLst/>
              <a:cxnLst/>
              <a:rect l="l" t="t" r="r" b="b"/>
              <a:pathLst>
                <a:path w="4655" h="3487" extrusionOk="0">
                  <a:moveTo>
                    <a:pt x="872" y="1"/>
                  </a:moveTo>
                  <a:cubicBezTo>
                    <a:pt x="1" y="1029"/>
                    <a:pt x="1" y="2476"/>
                    <a:pt x="803" y="3487"/>
                  </a:cubicBezTo>
                  <a:lnTo>
                    <a:pt x="4655" y="3487"/>
                  </a:lnTo>
                  <a:lnTo>
                    <a:pt x="4655"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54"/>
            <p:cNvSpPr/>
            <p:nvPr/>
          </p:nvSpPr>
          <p:spPr>
            <a:xfrm>
              <a:off x="7703675" y="2776925"/>
              <a:ext cx="132925" cy="87175"/>
            </a:xfrm>
            <a:custGeom>
              <a:avLst/>
              <a:gdLst/>
              <a:ahLst/>
              <a:cxnLst/>
              <a:rect l="l" t="t" r="r" b="b"/>
              <a:pathLst>
                <a:path w="5317" h="3487" extrusionOk="0">
                  <a:moveTo>
                    <a:pt x="1673" y="1169"/>
                  </a:moveTo>
                  <a:cubicBezTo>
                    <a:pt x="2039" y="1169"/>
                    <a:pt x="2266" y="1465"/>
                    <a:pt x="2266" y="1744"/>
                  </a:cubicBezTo>
                  <a:cubicBezTo>
                    <a:pt x="2336" y="2110"/>
                    <a:pt x="1970" y="2406"/>
                    <a:pt x="1673" y="2406"/>
                  </a:cubicBezTo>
                  <a:cubicBezTo>
                    <a:pt x="1307" y="2406"/>
                    <a:pt x="1098" y="2110"/>
                    <a:pt x="1098" y="1744"/>
                  </a:cubicBezTo>
                  <a:cubicBezTo>
                    <a:pt x="1028" y="1465"/>
                    <a:pt x="1395" y="1169"/>
                    <a:pt x="1673" y="1169"/>
                  </a:cubicBezTo>
                  <a:close/>
                  <a:moveTo>
                    <a:pt x="0" y="1"/>
                  </a:moveTo>
                  <a:lnTo>
                    <a:pt x="0" y="3487"/>
                  </a:lnTo>
                  <a:lnTo>
                    <a:pt x="5317" y="3487"/>
                  </a:lnTo>
                  <a:cubicBezTo>
                    <a:pt x="5160" y="2981"/>
                    <a:pt x="5090" y="2406"/>
                    <a:pt x="5090" y="1831"/>
                  </a:cubicBezTo>
                  <a:cubicBezTo>
                    <a:pt x="5090" y="1238"/>
                    <a:pt x="5160" y="593"/>
                    <a:pt x="5317"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54"/>
            <p:cNvSpPr/>
            <p:nvPr/>
          </p:nvSpPr>
          <p:spPr>
            <a:xfrm>
              <a:off x="7703675" y="2541175"/>
              <a:ext cx="323350" cy="87175"/>
            </a:xfrm>
            <a:custGeom>
              <a:avLst/>
              <a:gdLst/>
              <a:ahLst/>
              <a:cxnLst/>
              <a:rect l="l" t="t" r="r" b="b"/>
              <a:pathLst>
                <a:path w="12934" h="3487" extrusionOk="0">
                  <a:moveTo>
                    <a:pt x="1673" y="1151"/>
                  </a:moveTo>
                  <a:cubicBezTo>
                    <a:pt x="2039" y="1151"/>
                    <a:pt x="2266" y="1447"/>
                    <a:pt x="2266" y="1813"/>
                  </a:cubicBezTo>
                  <a:cubicBezTo>
                    <a:pt x="2336" y="2110"/>
                    <a:pt x="1970" y="2388"/>
                    <a:pt x="1673" y="2388"/>
                  </a:cubicBezTo>
                  <a:cubicBezTo>
                    <a:pt x="1307" y="2388"/>
                    <a:pt x="1098" y="2110"/>
                    <a:pt x="1098" y="1813"/>
                  </a:cubicBezTo>
                  <a:cubicBezTo>
                    <a:pt x="1028" y="1447"/>
                    <a:pt x="1395" y="1151"/>
                    <a:pt x="1673" y="1151"/>
                  </a:cubicBezTo>
                  <a:close/>
                  <a:moveTo>
                    <a:pt x="0" y="0"/>
                  </a:moveTo>
                  <a:lnTo>
                    <a:pt x="0" y="3487"/>
                  </a:lnTo>
                  <a:lnTo>
                    <a:pt x="12934" y="3487"/>
                  </a:ln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5" name="Google Shape;625;p54">
            <a:hlinkClick r:id="rId3" action="ppaction://hlinksldjump"/>
          </p:cNvPr>
          <p:cNvSpPr/>
          <p:nvPr/>
        </p:nvSpPr>
        <p:spPr>
          <a:xfrm>
            <a:off x="7991475" y="463300"/>
            <a:ext cx="620100" cy="617400"/>
          </a:xfrm>
          <a:prstGeom prst="snip2DiagRect">
            <a:avLst>
              <a:gd name="adj1" fmla="val 0"/>
              <a:gd name="adj2" fmla="val 16667"/>
            </a:avLst>
          </a:prstGeom>
          <a:no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618"/>
                                        </p:tgtEl>
                                        <p:attrNameLst>
                                          <p:attrName>style.visibility</p:attrName>
                                        </p:attrNameLst>
                                      </p:cBhvr>
                                      <p:to>
                                        <p:strVal val="visible"/>
                                      </p:to>
                                    </p:set>
                                    <p:anim calcmode="lin" valueType="num">
                                      <p:cBhvr additive="base">
                                        <p:cTn id="7" dur="1000"/>
                                        <p:tgtEl>
                                          <p:spTgt spid="618"/>
                                        </p:tgtEl>
                                        <p:attrNameLst>
                                          <p:attrName>ppt_y</p:attrName>
                                        </p:attrNameLst>
                                      </p:cBhvr>
                                      <p:tavLst>
                                        <p:tav tm="0">
                                          <p:val>
                                            <p:strVal val="#ppt_y-1"/>
                                          </p:val>
                                        </p:tav>
                                        <p:tav tm="100000">
                                          <p:val>
                                            <p:strVal val="#ppt_y"/>
                                          </p:val>
                                        </p:tav>
                                      </p:tavLst>
                                    </p:anim>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616"/>
                                        </p:tgtEl>
                                        <p:attrNameLst>
                                          <p:attrName>style.visibility</p:attrName>
                                        </p:attrNameLst>
                                      </p:cBhvr>
                                      <p:to>
                                        <p:strVal val="visible"/>
                                      </p:to>
                                    </p:set>
                                    <p:animEffect transition="in" filter="fade">
                                      <p:cBhvr>
                                        <p:cTn id="11" dur="800"/>
                                        <p:tgtEl>
                                          <p:spTgt spid="6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682" name="Google Shape;682;p57"/>
          <p:cNvSpPr txBox="1">
            <a:spLocks noGrp="1"/>
          </p:cNvSpPr>
          <p:nvPr>
            <p:ph type="body" idx="1"/>
          </p:nvPr>
        </p:nvSpPr>
        <p:spPr>
          <a:xfrm>
            <a:off x="723900" y="1634837"/>
            <a:ext cx="3589200" cy="3156300"/>
          </a:xfrm>
          <a:prstGeom prst="rect">
            <a:avLst/>
          </a:prstGeom>
        </p:spPr>
        <p:txBody>
          <a:bodyPr spcFirstLastPara="1" wrap="square" lIns="91425" tIns="91425" rIns="91425" bIns="91425" anchor="t" anchorCtr="0">
            <a:noAutofit/>
          </a:bodyPr>
          <a:lstStyle/>
          <a:p>
            <a:pPr marL="0" indent="0">
              <a:buClr>
                <a:schemeClr val="dk1"/>
              </a:buClr>
              <a:buSzPts val="1100"/>
              <a:buNone/>
            </a:pPr>
            <a:r>
              <a:rPr lang="fr-FR" b="1" dirty="0">
                <a:latin typeface="Exo 2"/>
                <a:ea typeface="Exo 2"/>
                <a:cs typeface="Exo 2"/>
                <a:sym typeface="Exo 2"/>
              </a:rPr>
              <a:t>Limites d’études</a:t>
            </a:r>
            <a:endParaRPr lang="fr-FR" b="1" dirty="0">
              <a:latin typeface="Exo 2"/>
              <a:ea typeface="Exo 2"/>
              <a:cs typeface="Exo 2"/>
            </a:endParaRPr>
          </a:p>
          <a:p>
            <a:pPr lvl="0" indent="-298450">
              <a:spcBef>
                <a:spcPts val="300"/>
              </a:spcBef>
              <a:buSzPts val="1100"/>
            </a:pPr>
            <a:r>
              <a:rPr lang="fr-FR" dirty="0"/>
              <a:t>Donnée lié aux comportements usagers occultées (alcool, stupéfiant, vitesse…)</a:t>
            </a:r>
          </a:p>
          <a:p>
            <a:pPr marL="0" lvl="0" indent="0" algn="l" rtl="0">
              <a:spcBef>
                <a:spcPts val="0"/>
              </a:spcBef>
              <a:spcAft>
                <a:spcPts val="0"/>
              </a:spcAft>
              <a:buClr>
                <a:schemeClr val="dk1"/>
              </a:buClr>
              <a:buSzPts val="1100"/>
              <a:buFont typeface="Arial"/>
              <a:buNone/>
            </a:pPr>
            <a:endParaRPr lang="fr-FR" b="1" dirty="0">
              <a:latin typeface="Exo 2"/>
              <a:ea typeface="Exo 2"/>
              <a:cs typeface="Exo 2"/>
              <a:sym typeface="Exo 2"/>
            </a:endParaRPr>
          </a:p>
          <a:p>
            <a:pPr marL="0" lvl="0" indent="0" algn="l" rtl="0">
              <a:spcBef>
                <a:spcPts val="0"/>
              </a:spcBef>
              <a:spcAft>
                <a:spcPts val="0"/>
              </a:spcAft>
              <a:buClr>
                <a:schemeClr val="dk1"/>
              </a:buClr>
              <a:buSzPts val="1100"/>
              <a:buFont typeface="Arial"/>
              <a:buNone/>
            </a:pPr>
            <a:r>
              <a:rPr lang="fr-FR" b="1" dirty="0">
                <a:solidFill>
                  <a:srgbClr val="434343"/>
                </a:solidFill>
                <a:latin typeface="Exo 2"/>
                <a:ea typeface="Exo 2"/>
                <a:cs typeface="Exo 2"/>
                <a:sym typeface="Exo 2"/>
              </a:rPr>
              <a:t>Gestion des secours</a:t>
            </a:r>
            <a:endParaRPr dirty="0">
              <a:solidFill>
                <a:srgbClr val="434343"/>
              </a:solidFill>
            </a:endParaRPr>
          </a:p>
          <a:p>
            <a:pPr lvl="0" indent="-298450">
              <a:spcBef>
                <a:spcPts val="300"/>
              </a:spcBef>
              <a:buSzPts val="1100"/>
            </a:pPr>
            <a:r>
              <a:rPr lang="fr-FR" sz="1100" dirty="0">
                <a:solidFill>
                  <a:schemeClr val="bg1">
                    <a:lumMod val="50000"/>
                  </a:schemeClr>
                </a:solidFill>
                <a:uFill>
                  <a:noFill/>
                </a:uFill>
              </a:rPr>
              <a:t>Dimensionnement des secours suivant les périodes à forts taux accidents</a:t>
            </a:r>
            <a:endParaRPr sz="1100" dirty="0">
              <a:solidFill>
                <a:schemeClr val="bg1">
                  <a:lumMod val="50000"/>
                </a:schemeClr>
              </a:solidFill>
            </a:endParaRPr>
          </a:p>
          <a:p>
            <a:pPr marL="457200" lvl="0" indent="-298450" algn="l" rtl="0">
              <a:spcBef>
                <a:spcPts val="0"/>
              </a:spcBef>
              <a:spcAft>
                <a:spcPts val="0"/>
              </a:spcAft>
              <a:buSzPts val="1100"/>
              <a:buChar char="■"/>
            </a:pPr>
            <a:r>
              <a:rPr lang="en-US" sz="1100" dirty="0" err="1">
                <a:solidFill>
                  <a:schemeClr val="bg1">
                    <a:lumMod val="50000"/>
                  </a:schemeClr>
                </a:solidFill>
                <a:uFill>
                  <a:noFill/>
                </a:uFill>
              </a:rPr>
              <a:t>Zonnage</a:t>
            </a:r>
            <a:r>
              <a:rPr lang="en-US" sz="1100" dirty="0">
                <a:solidFill>
                  <a:schemeClr val="bg1">
                    <a:lumMod val="50000"/>
                  </a:schemeClr>
                </a:solidFill>
                <a:uFill>
                  <a:noFill/>
                </a:uFill>
              </a:rPr>
              <a:t> des </a:t>
            </a:r>
            <a:r>
              <a:rPr lang="en-US" sz="1100" dirty="0" err="1">
                <a:solidFill>
                  <a:schemeClr val="bg1">
                    <a:lumMod val="50000"/>
                  </a:schemeClr>
                </a:solidFill>
                <a:uFill>
                  <a:noFill/>
                </a:uFill>
              </a:rPr>
              <a:t>équipes</a:t>
            </a:r>
            <a:r>
              <a:rPr lang="en-US" sz="1100" dirty="0">
                <a:solidFill>
                  <a:schemeClr val="bg1">
                    <a:lumMod val="50000"/>
                  </a:schemeClr>
                </a:solidFill>
                <a:uFill>
                  <a:noFill/>
                </a:uFill>
              </a:rPr>
              <a:t> </a:t>
            </a:r>
            <a:r>
              <a:rPr lang="en-US" sz="1100" dirty="0" err="1">
                <a:solidFill>
                  <a:schemeClr val="bg1">
                    <a:lumMod val="50000"/>
                  </a:schemeClr>
                </a:solidFill>
                <a:uFill>
                  <a:noFill/>
                </a:uFill>
              </a:rPr>
              <a:t>d’intervention</a:t>
            </a:r>
            <a:r>
              <a:rPr lang="en-US" sz="1100" dirty="0">
                <a:solidFill>
                  <a:schemeClr val="bg1">
                    <a:lumMod val="50000"/>
                  </a:schemeClr>
                </a:solidFill>
                <a:uFill>
                  <a:noFill/>
                </a:uFill>
              </a:rPr>
              <a:t> </a:t>
            </a:r>
            <a:r>
              <a:rPr lang="en-US" sz="1100" dirty="0" err="1">
                <a:solidFill>
                  <a:schemeClr val="bg1">
                    <a:lumMod val="50000"/>
                  </a:schemeClr>
                </a:solidFill>
                <a:uFill>
                  <a:noFill/>
                </a:uFill>
              </a:rPr>
              <a:t>suivant</a:t>
            </a:r>
            <a:r>
              <a:rPr lang="en-US" sz="1100" dirty="0">
                <a:solidFill>
                  <a:schemeClr val="bg1">
                    <a:lumMod val="50000"/>
                  </a:schemeClr>
                </a:solidFill>
                <a:uFill>
                  <a:noFill/>
                </a:uFill>
              </a:rPr>
              <a:t> les concentration </a:t>
            </a:r>
            <a:endParaRPr lang="en-US" sz="1100" dirty="0">
              <a:solidFill>
                <a:schemeClr val="bg1">
                  <a:lumMod val="50000"/>
                </a:schemeClr>
              </a:solidFill>
            </a:endParaRPr>
          </a:p>
          <a:p>
            <a:pPr marL="0" indent="0">
              <a:buClr>
                <a:schemeClr val="dk1"/>
              </a:buClr>
              <a:buSzPts val="1100"/>
              <a:buNone/>
            </a:pPr>
            <a:endParaRPr lang="fr-FR" b="1" dirty="0">
              <a:latin typeface="Exo 2"/>
              <a:ea typeface="Exo 2"/>
              <a:cs typeface="Exo 2"/>
              <a:sym typeface="Exo 2"/>
            </a:endParaRPr>
          </a:p>
          <a:p>
            <a:pPr marL="0" indent="0">
              <a:buClr>
                <a:schemeClr val="dk1"/>
              </a:buClr>
              <a:buSzPts val="1100"/>
              <a:buNone/>
            </a:pPr>
            <a:r>
              <a:rPr lang="fr-FR" b="1" dirty="0">
                <a:latin typeface="Exo 2"/>
                <a:ea typeface="Exo 2"/>
                <a:cs typeface="Exo 2"/>
                <a:sym typeface="Exo 2"/>
              </a:rPr>
              <a:t>Gestion des infrastructures</a:t>
            </a:r>
            <a:endParaRPr lang="fr-FR" b="1" dirty="0">
              <a:latin typeface="Exo 2"/>
              <a:ea typeface="Exo 2"/>
              <a:cs typeface="Exo 2"/>
            </a:endParaRPr>
          </a:p>
          <a:p>
            <a:pPr lvl="0" indent="-298450">
              <a:spcBef>
                <a:spcPts val="300"/>
              </a:spcBef>
              <a:buSzPts val="1100"/>
            </a:pPr>
            <a:r>
              <a:rPr lang="fr-FR" sz="1100" dirty="0"/>
              <a:t>Modification des zones à forts risque</a:t>
            </a:r>
            <a:endParaRPr sz="1100" dirty="0"/>
          </a:p>
        </p:txBody>
      </p:sp>
      <p:sp>
        <p:nvSpPr>
          <p:cNvPr id="683" name="Google Shape;683;p57"/>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Discussion </a:t>
            </a:r>
            <a:r>
              <a:rPr lang="en" dirty="0">
                <a:solidFill>
                  <a:srgbClr val="0070C0"/>
                </a:solidFill>
              </a:rPr>
              <a:t>(A compléter)</a:t>
            </a:r>
            <a:endParaRPr dirty="0">
              <a:solidFill>
                <a:srgbClr val="0070C0"/>
              </a:solidFill>
            </a:endParaRPr>
          </a:p>
        </p:txBody>
      </p:sp>
      <p:sp>
        <p:nvSpPr>
          <p:cNvPr id="6" name="Google Shape;682;p57"/>
          <p:cNvSpPr txBox="1">
            <a:spLocks noGrp="1"/>
          </p:cNvSpPr>
          <p:nvPr>
            <p:ph type="body" idx="1"/>
          </p:nvPr>
        </p:nvSpPr>
        <p:spPr>
          <a:xfrm>
            <a:off x="4830902" y="1634837"/>
            <a:ext cx="3589200" cy="3156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fr-FR" b="1" dirty="0">
                <a:solidFill>
                  <a:srgbClr val="434343"/>
                </a:solidFill>
                <a:latin typeface="Exo 2"/>
                <a:ea typeface="Exo 2"/>
                <a:cs typeface="Exo 2"/>
                <a:sym typeface="Exo 2"/>
              </a:rPr>
              <a:t>Politique de sécurité routière</a:t>
            </a:r>
          </a:p>
          <a:p>
            <a:pPr marL="457200" lvl="0" indent="-298450" algn="l" rtl="0">
              <a:spcBef>
                <a:spcPts val="300"/>
              </a:spcBef>
              <a:spcAft>
                <a:spcPts val="0"/>
              </a:spcAft>
              <a:buSzPts val="1100"/>
              <a:buChar char="■"/>
            </a:pPr>
            <a:r>
              <a:rPr lang="en-US" sz="1100" dirty="0" err="1">
                <a:uFill>
                  <a:noFill/>
                </a:uFill>
              </a:rPr>
              <a:t>Controle</a:t>
            </a:r>
            <a:r>
              <a:rPr lang="en-US" sz="1100" dirty="0">
                <a:uFill>
                  <a:noFill/>
                </a:uFill>
              </a:rPr>
              <a:t> des zones </a:t>
            </a:r>
            <a:r>
              <a:rPr lang="en-US" sz="1100" dirty="0" err="1">
                <a:uFill>
                  <a:noFill/>
                </a:uFill>
              </a:rPr>
              <a:t>dangereuses</a:t>
            </a:r>
            <a:r>
              <a:rPr lang="en-US" sz="1100" dirty="0">
                <a:uFill>
                  <a:noFill/>
                </a:uFill>
              </a:rPr>
              <a:t> </a:t>
            </a:r>
            <a:r>
              <a:rPr lang="en-US" sz="1100" dirty="0" err="1">
                <a:uFill>
                  <a:noFill/>
                </a:uFill>
              </a:rPr>
              <a:t>ou</a:t>
            </a:r>
            <a:r>
              <a:rPr lang="en-US" sz="1100" dirty="0">
                <a:uFill>
                  <a:noFill/>
                </a:uFill>
              </a:rPr>
              <a:t> </a:t>
            </a:r>
            <a:r>
              <a:rPr lang="en-US" sz="1100" dirty="0" err="1">
                <a:uFill>
                  <a:noFill/>
                </a:uFill>
              </a:rPr>
              <a:t>ayant</a:t>
            </a:r>
            <a:r>
              <a:rPr lang="en-US" sz="1100" dirty="0">
                <a:uFill>
                  <a:noFill/>
                </a:uFill>
              </a:rPr>
              <a:t> un impact plus important </a:t>
            </a:r>
            <a:r>
              <a:rPr lang="en-US" sz="1100" dirty="0" err="1">
                <a:uFill>
                  <a:noFill/>
                </a:uFill>
              </a:rPr>
              <a:t>en</a:t>
            </a:r>
            <a:r>
              <a:rPr lang="en-US" sz="1100" dirty="0">
                <a:uFill>
                  <a:noFill/>
                </a:uFill>
              </a:rPr>
              <a:t> </a:t>
            </a:r>
            <a:r>
              <a:rPr lang="en-US" sz="1100" dirty="0" err="1">
                <a:uFill>
                  <a:noFill/>
                </a:uFill>
              </a:rPr>
              <a:t>cas</a:t>
            </a:r>
            <a:r>
              <a:rPr lang="en-US" sz="1100" dirty="0">
                <a:uFill>
                  <a:noFill/>
                </a:uFill>
              </a:rPr>
              <a:t> </a:t>
            </a:r>
            <a:r>
              <a:rPr lang="en-US" sz="1100" dirty="0" err="1">
                <a:uFill>
                  <a:noFill/>
                </a:uFill>
              </a:rPr>
              <a:t>d’accident</a:t>
            </a:r>
            <a:endParaRPr lang="en-US" sz="1100" dirty="0">
              <a:uFill>
                <a:noFill/>
              </a:uFill>
            </a:endParaRPr>
          </a:p>
          <a:p>
            <a:pPr marL="457200" lvl="0" indent="-298450" algn="l" rtl="0">
              <a:spcBef>
                <a:spcPts val="300"/>
              </a:spcBef>
              <a:spcAft>
                <a:spcPts val="0"/>
              </a:spcAft>
              <a:buSzPts val="1100"/>
              <a:buChar char="■"/>
            </a:pPr>
            <a:r>
              <a:rPr lang="en-US" sz="1100" dirty="0" err="1">
                <a:uFill>
                  <a:noFill/>
                </a:uFill>
              </a:rPr>
              <a:t>Ciblage</a:t>
            </a:r>
            <a:r>
              <a:rPr lang="en-US" sz="1100" dirty="0">
                <a:uFill>
                  <a:noFill/>
                </a:uFill>
              </a:rPr>
              <a:t> des </a:t>
            </a:r>
            <a:r>
              <a:rPr lang="fr-FR" sz="1100" dirty="0">
                <a:uFill>
                  <a:noFill/>
                </a:uFill>
              </a:rPr>
              <a:t>classes d'âge en </a:t>
            </a:r>
            <a:r>
              <a:rPr lang="fr-FR" sz="1100" dirty="0" err="1">
                <a:uFill>
                  <a:noFill/>
                </a:uFill>
              </a:rPr>
              <a:t>sur-risque</a:t>
            </a:r>
            <a:endParaRPr lang="en-US" sz="1100" dirty="0">
              <a:uFill>
                <a:noFill/>
              </a:uFill>
            </a:endParaRPr>
          </a:p>
          <a:p>
            <a:pPr marL="457200" lvl="0" indent="-298450" algn="l" rtl="0">
              <a:spcBef>
                <a:spcPts val="300"/>
              </a:spcBef>
              <a:spcAft>
                <a:spcPts val="0"/>
              </a:spcAft>
              <a:buSzPts val="1100"/>
              <a:buChar char="■"/>
            </a:pPr>
            <a:r>
              <a:rPr lang="en-US" sz="1100" dirty="0" err="1">
                <a:uFill>
                  <a:noFill/>
                </a:uFill>
              </a:rPr>
              <a:t>Sensibilisation</a:t>
            </a:r>
            <a:r>
              <a:rPr lang="en-US" sz="1100" dirty="0">
                <a:uFill>
                  <a:noFill/>
                </a:uFill>
              </a:rPr>
              <a:t> </a:t>
            </a:r>
            <a:r>
              <a:rPr lang="en-US" sz="1100" dirty="0" err="1">
                <a:uFill>
                  <a:noFill/>
                </a:uFill>
              </a:rPr>
              <a:t>suivant</a:t>
            </a:r>
            <a:r>
              <a:rPr lang="en-US" sz="1100" dirty="0">
                <a:uFill>
                  <a:noFill/>
                </a:uFill>
              </a:rPr>
              <a:t> </a:t>
            </a:r>
            <a:r>
              <a:rPr lang="en-US" sz="1100" dirty="0" err="1">
                <a:uFill>
                  <a:noFill/>
                </a:uFill>
              </a:rPr>
              <a:t>l’age</a:t>
            </a:r>
            <a:r>
              <a:rPr lang="en-US" sz="1100" dirty="0">
                <a:uFill>
                  <a:noFill/>
                </a:uFill>
              </a:rPr>
              <a:t> (adaptations des </a:t>
            </a:r>
            <a:r>
              <a:rPr lang="en-US" sz="1100" dirty="0" err="1">
                <a:uFill>
                  <a:noFill/>
                </a:uFill>
              </a:rPr>
              <a:t>médias</a:t>
            </a:r>
            <a:r>
              <a:rPr lang="en-US" sz="1100" dirty="0">
                <a:uFill>
                  <a:noFill/>
                </a:uFill>
              </a:rPr>
              <a:t> de communication)</a:t>
            </a:r>
          </a:p>
          <a:p>
            <a:pPr marL="0" lvl="0" indent="0" algn="l" rtl="0">
              <a:spcBef>
                <a:spcPts val="0"/>
              </a:spcBef>
              <a:spcAft>
                <a:spcPts val="0"/>
              </a:spcAft>
              <a:buClr>
                <a:schemeClr val="dk1"/>
              </a:buClr>
              <a:buSzPts val="1100"/>
              <a:buFont typeface="Arial"/>
              <a:buNone/>
            </a:pPr>
            <a:endParaRPr lang="fr-FR" sz="1100" b="1" dirty="0">
              <a:solidFill>
                <a:srgbClr val="434343"/>
              </a:solidFill>
              <a:latin typeface="Exo 2"/>
              <a:ea typeface="Exo 2"/>
              <a:cs typeface="Exo 2"/>
              <a:sym typeface="Exo 2"/>
            </a:endParaRPr>
          </a:p>
          <a:p>
            <a:pPr marL="0" lvl="0" indent="0" algn="l" rtl="0">
              <a:spcBef>
                <a:spcPts val="0"/>
              </a:spcBef>
              <a:spcAft>
                <a:spcPts val="0"/>
              </a:spcAft>
              <a:buClr>
                <a:schemeClr val="dk1"/>
              </a:buClr>
              <a:buSzPts val="1100"/>
              <a:buFont typeface="Arial"/>
              <a:buNone/>
            </a:pPr>
            <a:r>
              <a:rPr lang="fr-FR" b="1" dirty="0">
                <a:latin typeface="Exo 2"/>
                <a:ea typeface="Exo 2"/>
                <a:cs typeface="Exo 2"/>
                <a:sym typeface="Exo 2"/>
              </a:rPr>
              <a:t>Voitures / villes autonomes</a:t>
            </a:r>
          </a:p>
          <a:p>
            <a:pPr marL="457200" lvl="0" indent="-298450" algn="l" rtl="0">
              <a:spcBef>
                <a:spcPts val="300"/>
              </a:spcBef>
              <a:spcAft>
                <a:spcPts val="0"/>
              </a:spcAft>
              <a:buSzPts val="1100"/>
              <a:buChar char="■"/>
            </a:pPr>
            <a:r>
              <a:rPr lang="en-US" sz="1100" dirty="0">
                <a:uFill>
                  <a:noFill/>
                </a:uFill>
              </a:rPr>
              <a:t>Transition et cohabitation voiture </a:t>
            </a:r>
            <a:r>
              <a:rPr lang="en-US" sz="1100" dirty="0" err="1">
                <a:uFill>
                  <a:noFill/>
                </a:uFill>
              </a:rPr>
              <a:t>autonomes</a:t>
            </a:r>
            <a:endParaRPr lang="en-US" sz="1100" dirty="0">
              <a:uFill>
                <a:noFill/>
              </a:uFill>
            </a:endParaRPr>
          </a:p>
          <a:p>
            <a:pPr marL="457200" lvl="0" indent="-298450" algn="l" rtl="0">
              <a:spcBef>
                <a:spcPts val="300"/>
              </a:spcBef>
              <a:spcAft>
                <a:spcPts val="0"/>
              </a:spcAft>
              <a:buSzPts val="1100"/>
              <a:buChar char="■"/>
            </a:pPr>
            <a:endParaRPr lang="en-US" sz="1100" dirty="0"/>
          </a:p>
        </p:txBody>
      </p:sp>
    </p:spTree>
    <p:extLst>
      <p:ext uri="{BB962C8B-B14F-4D97-AF65-F5344CB8AC3E}">
        <p14:creationId xmlns:p14="http://schemas.microsoft.com/office/powerpoint/2010/main" val="266826665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682" name="Google Shape;682;p57"/>
          <p:cNvSpPr txBox="1">
            <a:spLocks noGrp="1"/>
          </p:cNvSpPr>
          <p:nvPr>
            <p:ph type="body" idx="1"/>
          </p:nvPr>
        </p:nvSpPr>
        <p:spPr>
          <a:xfrm>
            <a:off x="687804" y="1177637"/>
            <a:ext cx="6807869" cy="3156300"/>
          </a:xfrm>
          <a:prstGeom prst="rect">
            <a:avLst/>
          </a:prstGeom>
        </p:spPr>
        <p:txBody>
          <a:bodyPr spcFirstLastPara="1" wrap="square" lIns="91425" tIns="91425" rIns="91425" bIns="91425" anchor="t" anchorCtr="0">
            <a:noAutofit/>
          </a:bodyPr>
          <a:lstStyle/>
          <a:p>
            <a:pPr marL="0" indent="0">
              <a:buClr>
                <a:schemeClr val="dk1"/>
              </a:buClr>
              <a:buSzPts val="1100"/>
              <a:buNone/>
            </a:pPr>
            <a:r>
              <a:rPr lang="fr-FR" b="1" dirty="0">
                <a:latin typeface="Exo 2"/>
                <a:ea typeface="Exo 2"/>
                <a:cs typeface="Exo 2"/>
                <a:sym typeface="Exo 2"/>
              </a:rPr>
              <a:t>Territorialiser les campagnes de préventions</a:t>
            </a:r>
            <a:endParaRPr lang="fr-FR" b="1" dirty="0">
              <a:latin typeface="Exo 2"/>
              <a:ea typeface="Exo 2"/>
              <a:cs typeface="Exo 2"/>
            </a:endParaRPr>
          </a:p>
          <a:p>
            <a:pPr lvl="0" indent="-298450">
              <a:spcBef>
                <a:spcPts val="300"/>
              </a:spcBef>
              <a:buSzPts val="1100"/>
            </a:pPr>
            <a:r>
              <a:rPr lang="fr-FR" dirty="0"/>
              <a:t>Les facteurs contribuant à la probabilité ou la gravite des accidents différent par département. </a:t>
            </a:r>
          </a:p>
          <a:p>
            <a:pPr lvl="0" indent="-298450">
              <a:spcBef>
                <a:spcPts val="300"/>
              </a:spcBef>
              <a:buSzPts val="1100"/>
            </a:pPr>
            <a:r>
              <a:rPr lang="fr-FR" dirty="0"/>
              <a:t>Nous recommandons d’analyser les contributeurs par départements  afin de cibler les messages.</a:t>
            </a:r>
          </a:p>
          <a:p>
            <a:pPr marL="0" lvl="0" indent="0" algn="l" rtl="0">
              <a:spcBef>
                <a:spcPts val="0"/>
              </a:spcBef>
              <a:spcAft>
                <a:spcPts val="0"/>
              </a:spcAft>
              <a:buClr>
                <a:schemeClr val="dk1"/>
              </a:buClr>
              <a:buSzPts val="1100"/>
              <a:buFont typeface="Arial"/>
              <a:buNone/>
            </a:pPr>
            <a:endParaRPr lang="fr-FR" b="1" dirty="0">
              <a:latin typeface="Exo 2"/>
              <a:ea typeface="Exo 2"/>
              <a:cs typeface="Exo 2"/>
              <a:sym typeface="Exo 2"/>
            </a:endParaRPr>
          </a:p>
          <a:p>
            <a:pPr marL="0" lvl="0" indent="0" algn="l" rtl="0">
              <a:spcBef>
                <a:spcPts val="0"/>
              </a:spcBef>
              <a:spcAft>
                <a:spcPts val="0"/>
              </a:spcAft>
              <a:buClr>
                <a:schemeClr val="dk1"/>
              </a:buClr>
              <a:buSzPts val="1100"/>
              <a:buFont typeface="Arial"/>
              <a:buNone/>
            </a:pPr>
            <a:r>
              <a:rPr lang="fr-FR" b="1" dirty="0">
                <a:solidFill>
                  <a:srgbClr val="434343"/>
                </a:solidFill>
                <a:latin typeface="Exo 2"/>
                <a:ea typeface="Exo 2"/>
                <a:cs typeface="Exo 2"/>
                <a:sym typeface="Exo 2"/>
              </a:rPr>
              <a:t>Renforcer l’apprentissage de la conduite </a:t>
            </a:r>
            <a:endParaRPr dirty="0">
              <a:solidFill>
                <a:srgbClr val="434343"/>
              </a:solidFill>
            </a:endParaRPr>
          </a:p>
          <a:p>
            <a:pPr indent="-298450">
              <a:spcBef>
                <a:spcPts val="300"/>
              </a:spcBef>
              <a:buSzPts val="1100"/>
            </a:pPr>
            <a:r>
              <a:rPr lang="fr-FR" dirty="0"/>
              <a:t>Le taux d’accident pour la tranche d'âge 18-22 ans est important. </a:t>
            </a:r>
            <a:endParaRPr dirty="0"/>
          </a:p>
          <a:p>
            <a:pPr indent="-298450">
              <a:spcBef>
                <a:spcPts val="300"/>
              </a:spcBef>
              <a:buSzPts val="1100"/>
            </a:pPr>
            <a:r>
              <a:rPr lang="fr-FR" dirty="0"/>
              <a:t>Renforcer l’acquisition d’</a:t>
            </a:r>
            <a:r>
              <a:rPr lang="fr-FR" dirty="0" err="1"/>
              <a:t>experience</a:t>
            </a:r>
            <a:r>
              <a:rPr lang="fr-FR" dirty="0"/>
              <a:t> + sensibilisation aux comportements à risques.</a:t>
            </a:r>
          </a:p>
          <a:p>
            <a:pPr marL="0" indent="0">
              <a:buClr>
                <a:schemeClr val="dk1"/>
              </a:buClr>
              <a:buSzPts val="1100"/>
              <a:buNone/>
            </a:pPr>
            <a:endParaRPr lang="fr-FR" b="1" dirty="0">
              <a:latin typeface="Exo 2"/>
              <a:ea typeface="Exo 2"/>
              <a:cs typeface="Exo 2"/>
              <a:sym typeface="Exo 2"/>
            </a:endParaRPr>
          </a:p>
          <a:p>
            <a:pPr marL="0" indent="0">
              <a:buClr>
                <a:schemeClr val="dk1"/>
              </a:buClr>
              <a:buSzPts val="1100"/>
              <a:buNone/>
            </a:pPr>
            <a:r>
              <a:rPr lang="fr-FR" b="1" dirty="0">
                <a:latin typeface="Exo 2"/>
                <a:ea typeface="Exo 2"/>
                <a:cs typeface="Exo 2"/>
                <a:sym typeface="Exo 2"/>
              </a:rPr>
              <a:t>Sensibiliser les 40-50ans masculins</a:t>
            </a:r>
            <a:endParaRPr lang="fr-FR" b="1" dirty="0">
              <a:latin typeface="Exo 2"/>
              <a:ea typeface="Exo 2"/>
              <a:cs typeface="Exo 2"/>
            </a:endParaRPr>
          </a:p>
          <a:p>
            <a:pPr lvl="0" indent="-298450">
              <a:spcBef>
                <a:spcPts val="300"/>
              </a:spcBef>
              <a:buSzPts val="1100"/>
            </a:pPr>
            <a:r>
              <a:rPr lang="fr-FR" dirty="0"/>
              <a:t>Malgré l’expérience acquise les taux d’accidents sont plus </a:t>
            </a:r>
            <a:r>
              <a:rPr lang="fr-FR" dirty="0" err="1"/>
              <a:t>élévés</a:t>
            </a:r>
            <a:r>
              <a:rPr lang="fr-FR" dirty="0"/>
              <a:t> que pour les &gt;60ans.</a:t>
            </a:r>
          </a:p>
          <a:p>
            <a:pPr lvl="0" indent="-298450">
              <a:spcBef>
                <a:spcPts val="300"/>
              </a:spcBef>
              <a:buSzPts val="1100"/>
            </a:pPr>
            <a:r>
              <a:rPr lang="fr-FR" dirty="0"/>
              <a:t>Poursuivre les investigations sur cette tranche d’âge (manque de temps, déplacements pro? Trajet domicile –travail ?) </a:t>
            </a:r>
            <a:endParaRPr dirty="0"/>
          </a:p>
        </p:txBody>
      </p:sp>
      <p:sp>
        <p:nvSpPr>
          <p:cNvPr id="683" name="Google Shape;683;p57"/>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Proposition </a:t>
            </a:r>
            <a:r>
              <a:rPr lang="en" dirty="0">
                <a:solidFill>
                  <a:srgbClr val="0070C0"/>
                </a:solidFill>
              </a:rPr>
              <a:t>(A regarder et compléter)</a:t>
            </a:r>
            <a:endParaRPr dirty="0">
              <a:solidFill>
                <a:srgbClr val="0070C0"/>
              </a:solidFill>
            </a:endParaRPr>
          </a:p>
        </p:txBody>
      </p:sp>
    </p:spTree>
    <p:extLst>
      <p:ext uri="{BB962C8B-B14F-4D97-AF65-F5344CB8AC3E}">
        <p14:creationId xmlns:p14="http://schemas.microsoft.com/office/powerpoint/2010/main" val="136755944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614"/>
        <p:cNvGrpSpPr/>
        <p:nvPr/>
      </p:nvGrpSpPr>
      <p:grpSpPr>
        <a:xfrm>
          <a:off x="0" y="0"/>
          <a:ext cx="0" cy="0"/>
          <a:chOff x="0" y="0"/>
          <a:chExt cx="0" cy="0"/>
        </a:xfrm>
      </p:grpSpPr>
      <p:cxnSp>
        <p:nvCxnSpPr>
          <p:cNvPr id="618" name="Google Shape;618;p54"/>
          <p:cNvCxnSpPr/>
          <p:nvPr/>
        </p:nvCxnSpPr>
        <p:spPr>
          <a:xfrm>
            <a:off x="7015900" y="-35700"/>
            <a:ext cx="0" cy="2382600"/>
          </a:xfrm>
          <a:prstGeom prst="straightConnector1">
            <a:avLst/>
          </a:prstGeom>
          <a:noFill/>
          <a:ln w="9525" cap="flat" cmpd="sng">
            <a:solidFill>
              <a:srgbClr val="595959"/>
            </a:solidFill>
            <a:prstDash val="solid"/>
            <a:round/>
            <a:headEnd type="none" w="med" len="med"/>
            <a:tailEnd type="none" w="med" len="med"/>
          </a:ln>
        </p:spPr>
      </p:cxnSp>
      <p:sp>
        <p:nvSpPr>
          <p:cNvPr id="30" name="Google Shape;662;p56"/>
          <p:cNvSpPr txBox="1">
            <a:spLocks noGrp="1"/>
          </p:cNvSpPr>
          <p:nvPr>
            <p:ph type="ctrTitle"/>
          </p:nvPr>
        </p:nvSpPr>
        <p:spPr>
          <a:xfrm flipH="1">
            <a:off x="1974150" y="1161000"/>
            <a:ext cx="5195700" cy="1365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6000" dirty="0"/>
              <a:t>THANKS</a:t>
            </a:r>
            <a:endParaRPr sz="6000" dirty="0"/>
          </a:p>
        </p:txBody>
      </p:sp>
      <p:sp>
        <p:nvSpPr>
          <p:cNvPr id="31" name="Google Shape;663;p56"/>
          <p:cNvSpPr txBox="1">
            <a:spLocks noGrp="1"/>
          </p:cNvSpPr>
          <p:nvPr>
            <p:ph type="subTitle" idx="1"/>
          </p:nvPr>
        </p:nvSpPr>
        <p:spPr>
          <a:xfrm>
            <a:off x="2152500" y="2621850"/>
            <a:ext cx="4839000" cy="100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434343"/>
              </a:buClr>
              <a:buSzPts val="1100"/>
              <a:buFont typeface="Arial"/>
              <a:buNone/>
            </a:pPr>
            <a:r>
              <a:rPr lang="en" sz="2400" dirty="0">
                <a:solidFill>
                  <a:srgbClr val="434343"/>
                </a:solidFill>
              </a:rPr>
              <a:t>Does anyone have any questions?</a:t>
            </a:r>
            <a:endParaRPr sz="2400" dirty="0">
              <a:solidFill>
                <a:srgbClr val="434343"/>
              </a:solidFill>
            </a:endParaRPr>
          </a:p>
          <a:p>
            <a:pPr marL="0" lvl="0" indent="0" algn="ctr" rtl="0">
              <a:spcBef>
                <a:spcPts val="0"/>
              </a:spcBef>
              <a:spcAft>
                <a:spcPts val="0"/>
              </a:spcAft>
              <a:buClr>
                <a:srgbClr val="434343"/>
              </a:buClr>
              <a:buSzPts val="1100"/>
              <a:buFont typeface="Arial"/>
              <a:buNone/>
            </a:pPr>
            <a:endParaRPr dirty="0">
              <a:solidFill>
                <a:srgbClr val="434343"/>
              </a:solidFill>
            </a:endParaRPr>
          </a:p>
        </p:txBody>
      </p:sp>
      <p:grpSp>
        <p:nvGrpSpPr>
          <p:cNvPr id="32" name="Google Shape;665;p56"/>
          <p:cNvGrpSpPr/>
          <p:nvPr/>
        </p:nvGrpSpPr>
        <p:grpSpPr>
          <a:xfrm>
            <a:off x="8090523" y="808178"/>
            <a:ext cx="279476" cy="279476"/>
            <a:chOff x="1379798" y="1723250"/>
            <a:chExt cx="397887" cy="397887"/>
          </a:xfrm>
        </p:grpSpPr>
        <p:sp>
          <p:nvSpPr>
            <p:cNvPr id="33" name="Google Shape;666;p56"/>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667;p56"/>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668;p56"/>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669;p56"/>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 name="Google Shape;670;p56"/>
          <p:cNvGrpSpPr/>
          <p:nvPr/>
        </p:nvGrpSpPr>
        <p:grpSpPr>
          <a:xfrm>
            <a:off x="7341818" y="808178"/>
            <a:ext cx="279490" cy="279476"/>
            <a:chOff x="266768" y="1721375"/>
            <a:chExt cx="397907" cy="397887"/>
          </a:xfrm>
        </p:grpSpPr>
        <p:sp>
          <p:nvSpPr>
            <p:cNvPr id="38" name="Google Shape;671;p56"/>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672;p56"/>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 name="Google Shape;673;p56"/>
          <p:cNvGrpSpPr/>
          <p:nvPr/>
        </p:nvGrpSpPr>
        <p:grpSpPr>
          <a:xfrm>
            <a:off x="7716184" y="808178"/>
            <a:ext cx="279461" cy="279476"/>
            <a:chOff x="864491" y="1723250"/>
            <a:chExt cx="397866" cy="397887"/>
          </a:xfrm>
        </p:grpSpPr>
        <p:sp>
          <p:nvSpPr>
            <p:cNvPr id="41" name="Google Shape;674;p56"/>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675;p56"/>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676;p56"/>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 name="Google Shape;570;p53"/>
          <p:cNvSpPr txBox="1"/>
          <p:nvPr/>
        </p:nvSpPr>
        <p:spPr>
          <a:xfrm>
            <a:off x="919500" y="4030076"/>
            <a:ext cx="6846348" cy="606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200" b="1" dirty="0">
                <a:solidFill>
                  <a:srgbClr val="434343"/>
                </a:solidFill>
                <a:latin typeface="Roboto Condensed Light"/>
                <a:ea typeface="Roboto Condensed Light"/>
                <a:cs typeface="Roboto Condensed Light"/>
                <a:sym typeface="Roboto Condensed Light"/>
              </a:rPr>
              <a:t>CREDITS</a:t>
            </a:r>
            <a:r>
              <a:rPr lang="en" sz="1200" dirty="0">
                <a:solidFill>
                  <a:srgbClr val="434343"/>
                </a:solidFill>
                <a:latin typeface="Roboto Condensed Light"/>
                <a:ea typeface="Roboto Condensed Light"/>
                <a:cs typeface="Roboto Condensed Light"/>
                <a:sym typeface="Roboto Condensed Light"/>
              </a:rPr>
              <a:t>: This presentation was created by Fei, Stephane and Patrice from 20th session of CEPE Data Scientist Certificat</a:t>
            </a:r>
          </a:p>
          <a:p>
            <a:pPr lvl="0"/>
            <a:r>
              <a:rPr lang="en" sz="1200" b="1" dirty="0">
                <a:solidFill>
                  <a:srgbClr val="434343"/>
                </a:solidFill>
                <a:latin typeface="Roboto Condensed Light"/>
                <a:ea typeface="Roboto Condensed Light"/>
                <a:cs typeface="Roboto Condensed Light"/>
                <a:sym typeface="Roboto Condensed Light"/>
              </a:rPr>
              <a:t>Thanks</a:t>
            </a:r>
            <a:r>
              <a:rPr lang="en" sz="1200" dirty="0">
                <a:solidFill>
                  <a:srgbClr val="434343"/>
                </a:solidFill>
                <a:latin typeface="Roboto Condensed Light"/>
                <a:ea typeface="Roboto Condensed Light"/>
                <a:cs typeface="Roboto Condensed Light"/>
                <a:sym typeface="Roboto Condensed Light"/>
              </a:rPr>
              <a:t> to all teachers for your </a:t>
            </a:r>
            <a:r>
              <a:rPr lang="fr-FR" sz="1200" dirty="0" err="1">
                <a:solidFill>
                  <a:srgbClr val="434343"/>
                </a:solidFill>
                <a:latin typeface="Roboto Condensed Light"/>
                <a:ea typeface="Roboto Condensed Light"/>
                <a:cs typeface="Roboto Condensed Light"/>
              </a:rPr>
              <a:t>pedagogy</a:t>
            </a:r>
            <a:r>
              <a:rPr lang="en" sz="1200" dirty="0">
                <a:solidFill>
                  <a:srgbClr val="434343"/>
                </a:solidFill>
                <a:latin typeface="Roboto Condensed Light"/>
                <a:ea typeface="Roboto Condensed Light"/>
                <a:cs typeface="Roboto Condensed Light"/>
                <a:sym typeface="Roboto Condensed Light"/>
              </a:rPr>
              <a:t> and </a:t>
            </a:r>
            <a:r>
              <a:rPr lang="en-US" sz="1200" dirty="0">
                <a:solidFill>
                  <a:srgbClr val="434343"/>
                </a:solidFill>
                <a:latin typeface="Roboto Condensed Light"/>
                <a:ea typeface="Roboto Condensed Light"/>
                <a:cs typeface="Roboto Condensed Light"/>
              </a:rPr>
              <a:t>have helped us throughout our data struggles</a:t>
            </a:r>
            <a:endParaRPr lang="en" sz="1200" dirty="0">
              <a:solidFill>
                <a:srgbClr val="434343"/>
              </a:solidFill>
              <a:latin typeface="Roboto Condensed Light"/>
              <a:ea typeface="Roboto Condensed Light"/>
              <a:cs typeface="Roboto Condensed Light"/>
              <a:sym typeface="Roboto Condensed Light"/>
            </a:endParaRPr>
          </a:p>
          <a:p>
            <a:pPr lvl="0"/>
            <a:r>
              <a:rPr lang="en-US" sz="1200" b="1" dirty="0">
                <a:solidFill>
                  <a:srgbClr val="434343"/>
                </a:solidFill>
                <a:latin typeface="Roboto Condensed Light"/>
                <a:ea typeface="Roboto Condensed Light"/>
                <a:cs typeface="Roboto Condensed Light"/>
                <a:sym typeface="Roboto Condensed Light"/>
              </a:rPr>
              <a:t>Thanks</a:t>
            </a:r>
            <a:r>
              <a:rPr lang="en-US" sz="1200" dirty="0">
                <a:solidFill>
                  <a:srgbClr val="434343"/>
                </a:solidFill>
                <a:latin typeface="Roboto Condensed Light"/>
                <a:ea typeface="Roboto Condensed Light"/>
                <a:cs typeface="Roboto Condensed Light"/>
                <a:sym typeface="Roboto Condensed Light"/>
              </a:rPr>
              <a:t> to you all dear comrades for your sympathy</a:t>
            </a:r>
            <a:r>
              <a:rPr lang="en" sz="1200" dirty="0">
                <a:solidFill>
                  <a:srgbClr val="434343"/>
                </a:solidFill>
                <a:latin typeface="Roboto Condensed Light"/>
                <a:ea typeface="Roboto Condensed Light"/>
                <a:cs typeface="Roboto Condensed Light"/>
                <a:sym typeface="Roboto Condensed Light"/>
              </a:rPr>
              <a:t> and </a:t>
            </a:r>
            <a:r>
              <a:rPr lang="fr-FR" sz="1200" dirty="0" err="1">
                <a:solidFill>
                  <a:srgbClr val="434343"/>
                </a:solidFill>
                <a:latin typeface="Roboto Condensed Light"/>
                <a:ea typeface="Roboto Condensed Light"/>
                <a:cs typeface="Roboto Condensed Light"/>
                <a:sym typeface="Roboto Condensed Light"/>
              </a:rPr>
              <a:t>easygoing</a:t>
            </a:r>
            <a:r>
              <a:rPr lang="fr-FR" sz="1200" dirty="0">
                <a:solidFill>
                  <a:srgbClr val="434343"/>
                </a:solidFill>
                <a:latin typeface="Roboto Condensed Light"/>
                <a:ea typeface="Roboto Condensed Light"/>
                <a:cs typeface="Roboto Condensed Light"/>
                <a:sym typeface="Roboto Condensed Light"/>
              </a:rPr>
              <a:t> </a:t>
            </a:r>
            <a:r>
              <a:rPr lang="fr-FR" sz="1200" dirty="0" err="1">
                <a:solidFill>
                  <a:srgbClr val="434343"/>
                </a:solidFill>
                <a:latin typeface="Roboto Condensed Light"/>
                <a:ea typeface="Roboto Condensed Light"/>
                <a:cs typeface="Roboto Condensed Light"/>
                <a:sym typeface="Roboto Condensed Light"/>
              </a:rPr>
              <a:t>atmosphere</a:t>
            </a:r>
            <a:endParaRPr sz="1200" dirty="0">
              <a:solidFill>
                <a:srgbClr val="434343"/>
              </a:solidFill>
              <a:latin typeface="Roboto Condensed Light"/>
              <a:ea typeface="Roboto Condensed Light"/>
              <a:cs typeface="Roboto Condensed Light"/>
              <a:sym typeface="Roboto Condensed Light"/>
            </a:endParaRPr>
          </a:p>
        </p:txBody>
      </p:sp>
    </p:spTree>
    <p:extLst>
      <p:ext uri="{BB962C8B-B14F-4D97-AF65-F5344CB8AC3E}">
        <p14:creationId xmlns:p14="http://schemas.microsoft.com/office/powerpoint/2010/main" val="450287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618"/>
                                        </p:tgtEl>
                                        <p:attrNameLst>
                                          <p:attrName>style.visibility</p:attrName>
                                        </p:attrNameLst>
                                      </p:cBhvr>
                                      <p:to>
                                        <p:strVal val="visible"/>
                                      </p:to>
                                    </p:set>
                                    <p:anim calcmode="lin" valueType="num">
                                      <p:cBhvr additive="base">
                                        <p:cTn id="7" dur="1000"/>
                                        <p:tgtEl>
                                          <p:spTgt spid="618"/>
                                        </p:tgtEl>
                                        <p:attrNameLst>
                                          <p:attrName>ppt_y</p:attrName>
                                        </p:attrNameLst>
                                      </p:cBhvr>
                                      <p:tavLst>
                                        <p:tav tm="0">
                                          <p:val>
                                            <p:strVal val="#ppt_y-1"/>
                                          </p:val>
                                        </p:tav>
                                        <p:tav tm="100000">
                                          <p:val>
                                            <p:strVal val="#ppt_y"/>
                                          </p:val>
                                        </p:tav>
                                      </p:tavLst>
                                    </p:anim>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37"/>
                                        </p:tgtEl>
                                        <p:attrNameLst>
                                          <p:attrName>style.visibility</p:attrName>
                                        </p:attrNameLst>
                                      </p:cBhvr>
                                      <p:to>
                                        <p:strVal val="visible"/>
                                      </p:to>
                                    </p:set>
                                    <p:animEffect transition="in" filter="fade">
                                      <p:cBhvr>
                                        <p:cTn id="11" dur="1200"/>
                                        <p:tgtEl>
                                          <p:spTgt spid="37"/>
                                        </p:tgtEl>
                                      </p:cBhvr>
                                    </p:animEffect>
                                  </p:childTnLst>
                                </p:cTn>
                              </p:par>
                              <p:par>
                                <p:cTn id="12" presetID="10" presetClass="entr" presetSubtype="0" fill="hold" nodeType="withEffect">
                                  <p:stCondLst>
                                    <p:cond delay="0"/>
                                  </p:stCondLst>
                                  <p:childTnLst>
                                    <p:set>
                                      <p:cBhvr>
                                        <p:cTn id="13" dur="1" fill="hold">
                                          <p:stCondLst>
                                            <p:cond delay="0"/>
                                          </p:stCondLst>
                                        </p:cTn>
                                        <p:tgtEl>
                                          <p:spTgt spid="40"/>
                                        </p:tgtEl>
                                        <p:attrNameLst>
                                          <p:attrName>style.visibility</p:attrName>
                                        </p:attrNameLst>
                                      </p:cBhvr>
                                      <p:to>
                                        <p:strVal val="visible"/>
                                      </p:to>
                                    </p:set>
                                    <p:animEffect transition="in" filter="fade">
                                      <p:cBhvr>
                                        <p:cTn id="14" dur="1100"/>
                                        <p:tgtEl>
                                          <p:spTgt spid="40"/>
                                        </p:tgtEl>
                                      </p:cBhvr>
                                    </p:animEffect>
                                  </p:childTnLst>
                                </p:cTn>
                              </p:par>
                              <p:par>
                                <p:cTn id="15" presetID="10" presetClass="entr" presetSubtype="0" fill="hold" nodeType="withEffect">
                                  <p:stCondLst>
                                    <p:cond delay="0"/>
                                  </p:stCondLst>
                                  <p:childTnLst>
                                    <p:set>
                                      <p:cBhvr>
                                        <p:cTn id="16" dur="1" fill="hold">
                                          <p:stCondLst>
                                            <p:cond delay="0"/>
                                          </p:stCondLst>
                                        </p:cTn>
                                        <p:tgtEl>
                                          <p:spTgt spid="32"/>
                                        </p:tgtEl>
                                        <p:attrNameLst>
                                          <p:attrName>style.visibility</p:attrName>
                                        </p:attrNameLst>
                                      </p:cBhvr>
                                      <p:to>
                                        <p:strVal val="visible"/>
                                      </p:to>
                                    </p:set>
                                    <p:animEffect transition="in" filter="fade">
                                      <p:cBhvr>
                                        <p:cTn id="17" dur="9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36">
            <a:hlinkClick r:id="rId3" action="ppaction://hlinksldjump"/>
          </p:cNvPr>
          <p:cNvSpPr/>
          <p:nvPr/>
        </p:nvSpPr>
        <p:spPr>
          <a:xfrm>
            <a:off x="7991475" y="463300"/>
            <a:ext cx="620100" cy="617400"/>
          </a:xfrm>
          <a:prstGeom prst="snip2DiagRect">
            <a:avLst>
              <a:gd name="adj1" fmla="val 0"/>
              <a:gd name="adj2" fmla="val 16667"/>
            </a:avLst>
          </a:prstGeom>
          <a:solidFill>
            <a:schemeClr val="accent1"/>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36"/>
          <p:cNvSpPr txBox="1">
            <a:spLocks noGrp="1"/>
          </p:cNvSpPr>
          <p:nvPr>
            <p:ph type="ctrTitle"/>
          </p:nvPr>
        </p:nvSpPr>
        <p:spPr>
          <a:xfrm flipH="1">
            <a:off x="1147650" y="3212150"/>
            <a:ext cx="5005500" cy="1022100"/>
          </a:xfrm>
          <a:prstGeom prst="rect">
            <a:avLst/>
          </a:prstGeom>
        </p:spPr>
        <p:txBody>
          <a:bodyPr spcFirstLastPara="1" wrap="square" lIns="91425" tIns="91425" rIns="91425" bIns="91425" anchor="ctr" anchorCtr="0">
            <a:noAutofit/>
          </a:bodyPr>
          <a:lstStyle/>
          <a:p>
            <a:r>
              <a:rPr lang="en" dirty="0"/>
              <a:t>Contexte général</a:t>
            </a:r>
            <a:endParaRPr dirty="0"/>
          </a:p>
        </p:txBody>
      </p:sp>
      <p:sp>
        <p:nvSpPr>
          <p:cNvPr id="192" name="Google Shape;192;p36"/>
          <p:cNvSpPr txBox="1">
            <a:spLocks noGrp="1"/>
          </p:cNvSpPr>
          <p:nvPr>
            <p:ph type="title" idx="2"/>
          </p:nvPr>
        </p:nvSpPr>
        <p:spPr>
          <a:xfrm flipH="1">
            <a:off x="1147579" y="2323850"/>
            <a:ext cx="2979300" cy="75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01</a:t>
            </a:r>
            <a:endParaRPr dirty="0"/>
          </a:p>
        </p:txBody>
      </p:sp>
      <p:cxnSp>
        <p:nvCxnSpPr>
          <p:cNvPr id="194" name="Google Shape;194;p36"/>
          <p:cNvCxnSpPr/>
          <p:nvPr/>
        </p:nvCxnSpPr>
        <p:spPr>
          <a:xfrm>
            <a:off x="0" y="4028275"/>
            <a:ext cx="1561500" cy="0"/>
          </a:xfrm>
          <a:prstGeom prst="straightConnector1">
            <a:avLst/>
          </a:prstGeom>
          <a:noFill/>
          <a:ln w="9525" cap="flat" cmpd="sng">
            <a:solidFill>
              <a:srgbClr val="434343"/>
            </a:solidFill>
            <a:prstDash val="solid"/>
            <a:round/>
            <a:headEnd type="none" w="med" len="med"/>
            <a:tailEnd type="none" w="med" len="med"/>
          </a:ln>
        </p:spPr>
      </p:cxnSp>
      <p:grpSp>
        <p:nvGrpSpPr>
          <p:cNvPr id="195" name="Google Shape;195;p36"/>
          <p:cNvGrpSpPr/>
          <p:nvPr/>
        </p:nvGrpSpPr>
        <p:grpSpPr>
          <a:xfrm>
            <a:off x="8089940" y="561326"/>
            <a:ext cx="423413" cy="421569"/>
            <a:chOff x="7703675" y="2541175"/>
            <a:chExt cx="499425" cy="497250"/>
          </a:xfrm>
        </p:grpSpPr>
        <p:sp>
          <p:nvSpPr>
            <p:cNvPr id="196" name="Google Shape;196;p36"/>
            <p:cNvSpPr/>
            <p:nvPr/>
          </p:nvSpPr>
          <p:spPr>
            <a:xfrm>
              <a:off x="7847475" y="2698600"/>
              <a:ext cx="355625" cy="339825"/>
            </a:xfrm>
            <a:custGeom>
              <a:avLst/>
              <a:gdLst/>
              <a:ahLst/>
              <a:cxnLst/>
              <a:rect l="l" t="t" r="r" b="b"/>
              <a:pathLst>
                <a:path w="14225" h="13593" extrusionOk="0">
                  <a:moveTo>
                    <a:pt x="5439" y="1112"/>
                  </a:moveTo>
                  <a:cubicBezTo>
                    <a:pt x="6380" y="1112"/>
                    <a:pt x="7409" y="1547"/>
                    <a:pt x="8123" y="2262"/>
                  </a:cubicBezTo>
                  <a:cubicBezTo>
                    <a:pt x="9657" y="3726"/>
                    <a:pt x="9657" y="6184"/>
                    <a:pt x="8123" y="7648"/>
                  </a:cubicBezTo>
                  <a:cubicBezTo>
                    <a:pt x="7409" y="8363"/>
                    <a:pt x="6450" y="8799"/>
                    <a:pt x="5439" y="8799"/>
                  </a:cubicBezTo>
                  <a:cubicBezTo>
                    <a:pt x="4428" y="8799"/>
                    <a:pt x="3487" y="8363"/>
                    <a:pt x="2754" y="7648"/>
                  </a:cubicBezTo>
                  <a:cubicBezTo>
                    <a:pt x="1221" y="6184"/>
                    <a:pt x="1221" y="3726"/>
                    <a:pt x="2754" y="2262"/>
                  </a:cubicBezTo>
                  <a:cubicBezTo>
                    <a:pt x="3487" y="1547"/>
                    <a:pt x="4428" y="1112"/>
                    <a:pt x="5439" y="1112"/>
                  </a:cubicBezTo>
                  <a:close/>
                  <a:moveTo>
                    <a:pt x="5430" y="0"/>
                  </a:moveTo>
                  <a:cubicBezTo>
                    <a:pt x="4149" y="0"/>
                    <a:pt x="2859" y="493"/>
                    <a:pt x="1883" y="1478"/>
                  </a:cubicBezTo>
                  <a:cubicBezTo>
                    <a:pt x="0" y="3360"/>
                    <a:pt x="0" y="6550"/>
                    <a:pt x="1883" y="8520"/>
                  </a:cubicBezTo>
                  <a:cubicBezTo>
                    <a:pt x="2824" y="9461"/>
                    <a:pt x="4132" y="9967"/>
                    <a:pt x="5439" y="9967"/>
                  </a:cubicBezTo>
                  <a:cubicBezTo>
                    <a:pt x="6607" y="9967"/>
                    <a:pt x="7618" y="9601"/>
                    <a:pt x="8489" y="8886"/>
                  </a:cubicBezTo>
                  <a:lnTo>
                    <a:pt x="9797" y="10193"/>
                  </a:lnTo>
                  <a:lnTo>
                    <a:pt x="9221" y="10838"/>
                  </a:lnTo>
                  <a:lnTo>
                    <a:pt x="11540" y="13157"/>
                  </a:lnTo>
                  <a:cubicBezTo>
                    <a:pt x="11836" y="13453"/>
                    <a:pt x="12202" y="13592"/>
                    <a:pt x="12551" y="13592"/>
                  </a:cubicBezTo>
                  <a:cubicBezTo>
                    <a:pt x="12987" y="13592"/>
                    <a:pt x="13353" y="13453"/>
                    <a:pt x="13649" y="13157"/>
                  </a:cubicBezTo>
                  <a:cubicBezTo>
                    <a:pt x="14224" y="12581"/>
                    <a:pt x="14224" y="11570"/>
                    <a:pt x="13649" y="10978"/>
                  </a:cubicBezTo>
                  <a:lnTo>
                    <a:pt x="11331" y="8659"/>
                  </a:lnTo>
                  <a:lnTo>
                    <a:pt x="10668" y="9391"/>
                  </a:lnTo>
                  <a:lnTo>
                    <a:pt x="9361" y="8084"/>
                  </a:lnTo>
                  <a:cubicBezTo>
                    <a:pt x="10895" y="6114"/>
                    <a:pt x="10738" y="3221"/>
                    <a:pt x="8925" y="1478"/>
                  </a:cubicBezTo>
                  <a:cubicBezTo>
                    <a:pt x="7984" y="493"/>
                    <a:pt x="6711" y="0"/>
                    <a:pt x="5430"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36"/>
            <p:cNvSpPr/>
            <p:nvPr/>
          </p:nvSpPr>
          <p:spPr>
            <a:xfrm>
              <a:off x="7703675" y="2659275"/>
              <a:ext cx="323350" cy="87175"/>
            </a:xfrm>
            <a:custGeom>
              <a:avLst/>
              <a:gdLst/>
              <a:ahLst/>
              <a:cxnLst/>
              <a:rect l="l" t="t" r="r" b="b"/>
              <a:pathLst>
                <a:path w="12934" h="3487" extrusionOk="0">
                  <a:moveTo>
                    <a:pt x="1673" y="1151"/>
                  </a:moveTo>
                  <a:cubicBezTo>
                    <a:pt x="2039" y="1151"/>
                    <a:pt x="2266" y="1447"/>
                    <a:pt x="2266" y="1813"/>
                  </a:cubicBezTo>
                  <a:cubicBezTo>
                    <a:pt x="2336" y="2092"/>
                    <a:pt x="1970" y="2388"/>
                    <a:pt x="1673" y="2388"/>
                  </a:cubicBezTo>
                  <a:cubicBezTo>
                    <a:pt x="1307" y="2388"/>
                    <a:pt x="1098" y="2092"/>
                    <a:pt x="1098" y="1813"/>
                  </a:cubicBezTo>
                  <a:cubicBezTo>
                    <a:pt x="1028" y="1447"/>
                    <a:pt x="1395" y="1151"/>
                    <a:pt x="1673" y="1151"/>
                  </a:cubicBezTo>
                  <a:close/>
                  <a:moveTo>
                    <a:pt x="0" y="0"/>
                  </a:moveTo>
                  <a:lnTo>
                    <a:pt x="0" y="3487"/>
                  </a:lnTo>
                  <a:lnTo>
                    <a:pt x="5892" y="3487"/>
                  </a:lnTo>
                  <a:cubicBezTo>
                    <a:pt x="6101" y="3051"/>
                    <a:pt x="6467" y="2615"/>
                    <a:pt x="6833" y="2249"/>
                  </a:cubicBezTo>
                  <a:cubicBezTo>
                    <a:pt x="8001" y="1081"/>
                    <a:pt x="9517" y="436"/>
                    <a:pt x="11191" y="436"/>
                  </a:cubicBezTo>
                  <a:cubicBezTo>
                    <a:pt x="11766" y="436"/>
                    <a:pt x="12359" y="506"/>
                    <a:pt x="12934" y="645"/>
                  </a:cubicBez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36"/>
            <p:cNvSpPr/>
            <p:nvPr/>
          </p:nvSpPr>
          <p:spPr>
            <a:xfrm>
              <a:off x="7910650" y="2776925"/>
              <a:ext cx="116375" cy="87175"/>
            </a:xfrm>
            <a:custGeom>
              <a:avLst/>
              <a:gdLst/>
              <a:ahLst/>
              <a:cxnLst/>
              <a:rect l="l" t="t" r="r" b="b"/>
              <a:pathLst>
                <a:path w="4655" h="3487" extrusionOk="0">
                  <a:moveTo>
                    <a:pt x="872" y="1"/>
                  </a:moveTo>
                  <a:cubicBezTo>
                    <a:pt x="1" y="1029"/>
                    <a:pt x="1" y="2476"/>
                    <a:pt x="803" y="3487"/>
                  </a:cubicBezTo>
                  <a:lnTo>
                    <a:pt x="4655" y="3487"/>
                  </a:lnTo>
                  <a:lnTo>
                    <a:pt x="4655"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36"/>
            <p:cNvSpPr/>
            <p:nvPr/>
          </p:nvSpPr>
          <p:spPr>
            <a:xfrm>
              <a:off x="7703675" y="2776925"/>
              <a:ext cx="132925" cy="87175"/>
            </a:xfrm>
            <a:custGeom>
              <a:avLst/>
              <a:gdLst/>
              <a:ahLst/>
              <a:cxnLst/>
              <a:rect l="l" t="t" r="r" b="b"/>
              <a:pathLst>
                <a:path w="5317" h="3487" extrusionOk="0">
                  <a:moveTo>
                    <a:pt x="1673" y="1169"/>
                  </a:moveTo>
                  <a:cubicBezTo>
                    <a:pt x="2039" y="1169"/>
                    <a:pt x="2266" y="1465"/>
                    <a:pt x="2266" y="1744"/>
                  </a:cubicBezTo>
                  <a:cubicBezTo>
                    <a:pt x="2336" y="2110"/>
                    <a:pt x="1970" y="2406"/>
                    <a:pt x="1673" y="2406"/>
                  </a:cubicBezTo>
                  <a:cubicBezTo>
                    <a:pt x="1307" y="2406"/>
                    <a:pt x="1098" y="2110"/>
                    <a:pt x="1098" y="1744"/>
                  </a:cubicBezTo>
                  <a:cubicBezTo>
                    <a:pt x="1028" y="1465"/>
                    <a:pt x="1395" y="1169"/>
                    <a:pt x="1673" y="1169"/>
                  </a:cubicBezTo>
                  <a:close/>
                  <a:moveTo>
                    <a:pt x="0" y="1"/>
                  </a:moveTo>
                  <a:lnTo>
                    <a:pt x="0" y="3487"/>
                  </a:lnTo>
                  <a:lnTo>
                    <a:pt x="5317" y="3487"/>
                  </a:lnTo>
                  <a:cubicBezTo>
                    <a:pt x="5160" y="2981"/>
                    <a:pt x="5090" y="2406"/>
                    <a:pt x="5090" y="1831"/>
                  </a:cubicBezTo>
                  <a:cubicBezTo>
                    <a:pt x="5090" y="1238"/>
                    <a:pt x="5160" y="593"/>
                    <a:pt x="5317"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36"/>
            <p:cNvSpPr/>
            <p:nvPr/>
          </p:nvSpPr>
          <p:spPr>
            <a:xfrm>
              <a:off x="7703675" y="2541175"/>
              <a:ext cx="323350" cy="87175"/>
            </a:xfrm>
            <a:custGeom>
              <a:avLst/>
              <a:gdLst/>
              <a:ahLst/>
              <a:cxnLst/>
              <a:rect l="l" t="t" r="r" b="b"/>
              <a:pathLst>
                <a:path w="12934" h="3487" extrusionOk="0">
                  <a:moveTo>
                    <a:pt x="1673" y="1151"/>
                  </a:moveTo>
                  <a:cubicBezTo>
                    <a:pt x="2039" y="1151"/>
                    <a:pt x="2266" y="1447"/>
                    <a:pt x="2266" y="1813"/>
                  </a:cubicBezTo>
                  <a:cubicBezTo>
                    <a:pt x="2336" y="2110"/>
                    <a:pt x="1970" y="2388"/>
                    <a:pt x="1673" y="2388"/>
                  </a:cubicBezTo>
                  <a:cubicBezTo>
                    <a:pt x="1307" y="2388"/>
                    <a:pt x="1098" y="2110"/>
                    <a:pt x="1098" y="1813"/>
                  </a:cubicBezTo>
                  <a:cubicBezTo>
                    <a:pt x="1028" y="1447"/>
                    <a:pt x="1395" y="1151"/>
                    <a:pt x="1673" y="1151"/>
                  </a:cubicBezTo>
                  <a:close/>
                  <a:moveTo>
                    <a:pt x="0" y="0"/>
                  </a:moveTo>
                  <a:lnTo>
                    <a:pt x="0" y="3487"/>
                  </a:lnTo>
                  <a:lnTo>
                    <a:pt x="12934" y="3487"/>
                  </a:ln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Sous-titre 1"/>
          <p:cNvSpPr>
            <a:spLocks noGrp="1"/>
          </p:cNvSpPr>
          <p:nvPr>
            <p:ph type="subTitle" idx="1"/>
          </p:nvPr>
        </p:nvSpPr>
        <p:spPr/>
        <p:txBody>
          <a:bodyPr/>
          <a:lstStyle/>
          <a:p>
            <a:endParaRPr lang="fr-F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94"/>
                                        </p:tgtEl>
                                        <p:attrNameLst>
                                          <p:attrName>style.visibility</p:attrName>
                                        </p:attrNameLst>
                                      </p:cBhvr>
                                      <p:to>
                                        <p:strVal val="visible"/>
                                      </p:to>
                                    </p:set>
                                    <p:anim calcmode="lin" valueType="num">
                                      <p:cBhvr additive="base">
                                        <p:cTn id="7" dur="1000"/>
                                        <p:tgtEl>
                                          <p:spTgt spid="194"/>
                                        </p:tgtEl>
                                        <p:attrNameLst>
                                          <p:attrName>ppt_x</p:attrName>
                                        </p:attrNameLst>
                                      </p:cBhvr>
                                      <p:tavLst>
                                        <p:tav tm="0">
                                          <p:val>
                                            <p:strVal val="#ppt_x-1"/>
                                          </p:val>
                                        </p:tav>
                                        <p:tav tm="100000">
                                          <p:val>
                                            <p:strVal val="#ppt_x"/>
                                          </p:val>
                                        </p:tav>
                                      </p:tavLst>
                                    </p:anim>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192"/>
                                        </p:tgtEl>
                                        <p:attrNameLst>
                                          <p:attrName>style.visibility</p:attrName>
                                        </p:attrNameLst>
                                      </p:cBhvr>
                                      <p:to>
                                        <p:strVal val="visible"/>
                                      </p:to>
                                    </p:set>
                                    <p:animEffect transition="in" filter="fade">
                                      <p:cBhvr>
                                        <p:cTn id="11" dur="1000"/>
                                        <p:tgtEl>
                                          <p:spTgt spid="1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683" name="Google Shape;683;p57"/>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lvl="0"/>
            <a:r>
              <a:rPr lang="en" dirty="0"/>
              <a:t>Contexte général </a:t>
            </a:r>
            <a:r>
              <a:rPr lang="en" dirty="0">
                <a:solidFill>
                  <a:srgbClr val="0070C0"/>
                </a:solidFill>
              </a:rPr>
              <a:t>(A finaliser)</a:t>
            </a:r>
            <a:endParaRPr dirty="0"/>
          </a:p>
        </p:txBody>
      </p:sp>
      <p:sp>
        <p:nvSpPr>
          <p:cNvPr id="7" name="Sous-titre 6">
            <a:extLst>
              <a:ext uri="{FF2B5EF4-FFF2-40B4-BE49-F238E27FC236}">
                <a16:creationId xmlns:a16="http://schemas.microsoft.com/office/drawing/2014/main" id="{6C3EF666-9A95-43ED-8666-87132688046C}"/>
              </a:ext>
            </a:extLst>
          </p:cNvPr>
          <p:cNvSpPr>
            <a:spLocks noGrp="1"/>
          </p:cNvSpPr>
          <p:nvPr>
            <p:ph type="subTitle" idx="3"/>
          </p:nvPr>
        </p:nvSpPr>
        <p:spPr>
          <a:xfrm>
            <a:off x="722400" y="899150"/>
            <a:ext cx="7699200" cy="399900"/>
          </a:xfrm>
        </p:spPr>
        <p:txBody>
          <a:bodyPr/>
          <a:lstStyle/>
          <a:p>
            <a:r>
              <a:rPr lang="fr-FR" sz="1800" dirty="0"/>
              <a:t>Mortalité routière, un enjeu sur la durée</a:t>
            </a:r>
          </a:p>
        </p:txBody>
      </p:sp>
      <p:sp>
        <p:nvSpPr>
          <p:cNvPr id="9" name="Espace réservé du texte 8">
            <a:extLst>
              <a:ext uri="{FF2B5EF4-FFF2-40B4-BE49-F238E27FC236}">
                <a16:creationId xmlns:a16="http://schemas.microsoft.com/office/drawing/2014/main" id="{E0B71CB8-3DEE-43AD-AFA0-AA7FD1FB8A05}"/>
              </a:ext>
            </a:extLst>
          </p:cNvPr>
          <p:cNvSpPr>
            <a:spLocks noGrp="1"/>
          </p:cNvSpPr>
          <p:nvPr>
            <p:ph type="body" idx="1"/>
          </p:nvPr>
        </p:nvSpPr>
        <p:spPr>
          <a:xfrm>
            <a:off x="417575" y="1447800"/>
            <a:ext cx="2763145" cy="3156300"/>
          </a:xfrm>
        </p:spPr>
        <p:txBody>
          <a:bodyPr/>
          <a:lstStyle/>
          <a:p>
            <a:r>
              <a:rPr lang="fr-FR" dirty="0"/>
              <a:t>Prise de conscience dans les années 70</a:t>
            </a:r>
          </a:p>
          <a:p>
            <a:r>
              <a:rPr lang="fr-FR" dirty="0"/>
              <a:t>Mesures sur l’alcoolémie</a:t>
            </a:r>
          </a:p>
          <a:p>
            <a:r>
              <a:rPr lang="fr-FR" dirty="0"/>
              <a:t>Mesures sur la vitesse</a:t>
            </a:r>
          </a:p>
          <a:p>
            <a:r>
              <a:rPr lang="fr-FR" dirty="0"/>
              <a:t>Permis …</a:t>
            </a:r>
          </a:p>
        </p:txBody>
      </p:sp>
      <p:pic>
        <p:nvPicPr>
          <p:cNvPr id="11" name="Image 10">
            <a:extLst>
              <a:ext uri="{FF2B5EF4-FFF2-40B4-BE49-F238E27FC236}">
                <a16:creationId xmlns:a16="http://schemas.microsoft.com/office/drawing/2014/main" id="{36C19C6E-C528-47A9-952F-0F081CBB4CE9}"/>
              </a:ext>
            </a:extLst>
          </p:cNvPr>
          <p:cNvPicPr>
            <a:picLocks noChangeAspect="1"/>
          </p:cNvPicPr>
          <p:nvPr/>
        </p:nvPicPr>
        <p:blipFill>
          <a:blip r:embed="rId3"/>
          <a:stretch>
            <a:fillRect/>
          </a:stretch>
        </p:blipFill>
        <p:spPr>
          <a:xfrm>
            <a:off x="3086099" y="1447800"/>
            <a:ext cx="5754179" cy="3156300"/>
          </a:xfrm>
          <a:prstGeom prst="rect">
            <a:avLst/>
          </a:prstGeom>
        </p:spPr>
      </p:pic>
    </p:spTree>
    <p:extLst>
      <p:ext uri="{BB962C8B-B14F-4D97-AF65-F5344CB8AC3E}">
        <p14:creationId xmlns:p14="http://schemas.microsoft.com/office/powerpoint/2010/main" val="38568642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39"/>
          <p:cNvSpPr txBox="1">
            <a:spLocks noGrp="1"/>
          </p:cNvSpPr>
          <p:nvPr>
            <p:ph type="ctrTitle"/>
          </p:nvPr>
        </p:nvSpPr>
        <p:spPr>
          <a:xfrm flipH="1">
            <a:off x="2795775" y="2849950"/>
            <a:ext cx="5195700" cy="1921200"/>
          </a:xfrm>
          <a:prstGeom prst="rect">
            <a:avLst/>
          </a:prstGeom>
        </p:spPr>
        <p:txBody>
          <a:bodyPr spcFirstLastPara="1" wrap="square" lIns="91425" tIns="91425" rIns="91425" bIns="91425" anchor="ctr" anchorCtr="0">
            <a:noAutofit/>
          </a:bodyPr>
          <a:lstStyle/>
          <a:p>
            <a:pPr lvl="0"/>
            <a:r>
              <a:rPr lang="en" dirty="0"/>
              <a:t>Data sources &amp; problématiques</a:t>
            </a:r>
            <a:endParaRPr dirty="0"/>
          </a:p>
        </p:txBody>
      </p:sp>
      <p:sp>
        <p:nvSpPr>
          <p:cNvPr id="235" name="Google Shape;235;p39"/>
          <p:cNvSpPr txBox="1">
            <a:spLocks noGrp="1"/>
          </p:cNvSpPr>
          <p:nvPr>
            <p:ph type="title" idx="2"/>
          </p:nvPr>
        </p:nvSpPr>
        <p:spPr>
          <a:xfrm flipH="1">
            <a:off x="4964179" y="2323850"/>
            <a:ext cx="2979300" cy="754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02</a:t>
            </a:r>
            <a:endParaRPr dirty="0"/>
          </a:p>
        </p:txBody>
      </p:sp>
      <p:cxnSp>
        <p:nvCxnSpPr>
          <p:cNvPr id="236" name="Google Shape;236;p39"/>
          <p:cNvCxnSpPr/>
          <p:nvPr/>
        </p:nvCxnSpPr>
        <p:spPr>
          <a:xfrm>
            <a:off x="7578300" y="4390350"/>
            <a:ext cx="1565700" cy="0"/>
          </a:xfrm>
          <a:prstGeom prst="straightConnector1">
            <a:avLst/>
          </a:prstGeom>
          <a:noFill/>
          <a:ln w="9525" cap="flat" cmpd="sng">
            <a:solidFill>
              <a:srgbClr val="434343"/>
            </a:solidFill>
            <a:prstDash val="solid"/>
            <a:round/>
            <a:headEnd type="none" w="med" len="med"/>
            <a:tailEnd type="none" w="med" len="med"/>
          </a:ln>
        </p:spPr>
      </p:cxnSp>
      <p:grpSp>
        <p:nvGrpSpPr>
          <p:cNvPr id="237" name="Google Shape;237;p39"/>
          <p:cNvGrpSpPr/>
          <p:nvPr/>
        </p:nvGrpSpPr>
        <p:grpSpPr>
          <a:xfrm>
            <a:off x="8089940" y="561326"/>
            <a:ext cx="423413" cy="421569"/>
            <a:chOff x="7703675" y="2541175"/>
            <a:chExt cx="499425" cy="497250"/>
          </a:xfrm>
        </p:grpSpPr>
        <p:sp>
          <p:nvSpPr>
            <p:cNvPr id="238" name="Google Shape;238;p39"/>
            <p:cNvSpPr/>
            <p:nvPr/>
          </p:nvSpPr>
          <p:spPr>
            <a:xfrm>
              <a:off x="7847475" y="2698600"/>
              <a:ext cx="355625" cy="339825"/>
            </a:xfrm>
            <a:custGeom>
              <a:avLst/>
              <a:gdLst/>
              <a:ahLst/>
              <a:cxnLst/>
              <a:rect l="l" t="t" r="r" b="b"/>
              <a:pathLst>
                <a:path w="14225" h="13593" extrusionOk="0">
                  <a:moveTo>
                    <a:pt x="5439" y="1112"/>
                  </a:moveTo>
                  <a:cubicBezTo>
                    <a:pt x="6380" y="1112"/>
                    <a:pt x="7409" y="1547"/>
                    <a:pt x="8123" y="2262"/>
                  </a:cubicBezTo>
                  <a:cubicBezTo>
                    <a:pt x="9657" y="3726"/>
                    <a:pt x="9657" y="6184"/>
                    <a:pt x="8123" y="7648"/>
                  </a:cubicBezTo>
                  <a:cubicBezTo>
                    <a:pt x="7409" y="8363"/>
                    <a:pt x="6450" y="8799"/>
                    <a:pt x="5439" y="8799"/>
                  </a:cubicBezTo>
                  <a:cubicBezTo>
                    <a:pt x="4428" y="8799"/>
                    <a:pt x="3487" y="8363"/>
                    <a:pt x="2754" y="7648"/>
                  </a:cubicBezTo>
                  <a:cubicBezTo>
                    <a:pt x="1221" y="6184"/>
                    <a:pt x="1221" y="3726"/>
                    <a:pt x="2754" y="2262"/>
                  </a:cubicBezTo>
                  <a:cubicBezTo>
                    <a:pt x="3487" y="1547"/>
                    <a:pt x="4428" y="1112"/>
                    <a:pt x="5439" y="1112"/>
                  </a:cubicBezTo>
                  <a:close/>
                  <a:moveTo>
                    <a:pt x="5430" y="0"/>
                  </a:moveTo>
                  <a:cubicBezTo>
                    <a:pt x="4149" y="0"/>
                    <a:pt x="2859" y="493"/>
                    <a:pt x="1883" y="1478"/>
                  </a:cubicBezTo>
                  <a:cubicBezTo>
                    <a:pt x="0" y="3360"/>
                    <a:pt x="0" y="6550"/>
                    <a:pt x="1883" y="8520"/>
                  </a:cubicBezTo>
                  <a:cubicBezTo>
                    <a:pt x="2824" y="9461"/>
                    <a:pt x="4132" y="9967"/>
                    <a:pt x="5439" y="9967"/>
                  </a:cubicBezTo>
                  <a:cubicBezTo>
                    <a:pt x="6607" y="9967"/>
                    <a:pt x="7618" y="9601"/>
                    <a:pt x="8489" y="8886"/>
                  </a:cubicBezTo>
                  <a:lnTo>
                    <a:pt x="9797" y="10193"/>
                  </a:lnTo>
                  <a:lnTo>
                    <a:pt x="9221" y="10838"/>
                  </a:lnTo>
                  <a:lnTo>
                    <a:pt x="11540" y="13157"/>
                  </a:lnTo>
                  <a:cubicBezTo>
                    <a:pt x="11836" y="13453"/>
                    <a:pt x="12202" y="13592"/>
                    <a:pt x="12551" y="13592"/>
                  </a:cubicBezTo>
                  <a:cubicBezTo>
                    <a:pt x="12987" y="13592"/>
                    <a:pt x="13353" y="13453"/>
                    <a:pt x="13649" y="13157"/>
                  </a:cubicBezTo>
                  <a:cubicBezTo>
                    <a:pt x="14224" y="12581"/>
                    <a:pt x="14224" y="11570"/>
                    <a:pt x="13649" y="10978"/>
                  </a:cubicBezTo>
                  <a:lnTo>
                    <a:pt x="11331" y="8659"/>
                  </a:lnTo>
                  <a:lnTo>
                    <a:pt x="10668" y="9391"/>
                  </a:lnTo>
                  <a:lnTo>
                    <a:pt x="9361" y="8084"/>
                  </a:lnTo>
                  <a:cubicBezTo>
                    <a:pt x="10895" y="6114"/>
                    <a:pt x="10738" y="3221"/>
                    <a:pt x="8925" y="1478"/>
                  </a:cubicBezTo>
                  <a:cubicBezTo>
                    <a:pt x="7984" y="493"/>
                    <a:pt x="6711" y="0"/>
                    <a:pt x="5430"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39"/>
            <p:cNvSpPr/>
            <p:nvPr/>
          </p:nvSpPr>
          <p:spPr>
            <a:xfrm>
              <a:off x="7703675" y="2659275"/>
              <a:ext cx="323350" cy="87175"/>
            </a:xfrm>
            <a:custGeom>
              <a:avLst/>
              <a:gdLst/>
              <a:ahLst/>
              <a:cxnLst/>
              <a:rect l="l" t="t" r="r" b="b"/>
              <a:pathLst>
                <a:path w="12934" h="3487" extrusionOk="0">
                  <a:moveTo>
                    <a:pt x="1673" y="1151"/>
                  </a:moveTo>
                  <a:cubicBezTo>
                    <a:pt x="2039" y="1151"/>
                    <a:pt x="2266" y="1447"/>
                    <a:pt x="2266" y="1813"/>
                  </a:cubicBezTo>
                  <a:cubicBezTo>
                    <a:pt x="2336" y="2092"/>
                    <a:pt x="1970" y="2388"/>
                    <a:pt x="1673" y="2388"/>
                  </a:cubicBezTo>
                  <a:cubicBezTo>
                    <a:pt x="1307" y="2388"/>
                    <a:pt x="1098" y="2092"/>
                    <a:pt x="1098" y="1813"/>
                  </a:cubicBezTo>
                  <a:cubicBezTo>
                    <a:pt x="1028" y="1447"/>
                    <a:pt x="1395" y="1151"/>
                    <a:pt x="1673" y="1151"/>
                  </a:cubicBezTo>
                  <a:close/>
                  <a:moveTo>
                    <a:pt x="0" y="0"/>
                  </a:moveTo>
                  <a:lnTo>
                    <a:pt x="0" y="3487"/>
                  </a:lnTo>
                  <a:lnTo>
                    <a:pt x="5892" y="3487"/>
                  </a:lnTo>
                  <a:cubicBezTo>
                    <a:pt x="6101" y="3051"/>
                    <a:pt x="6467" y="2615"/>
                    <a:pt x="6833" y="2249"/>
                  </a:cubicBezTo>
                  <a:cubicBezTo>
                    <a:pt x="8001" y="1081"/>
                    <a:pt x="9517" y="436"/>
                    <a:pt x="11191" y="436"/>
                  </a:cubicBezTo>
                  <a:cubicBezTo>
                    <a:pt x="11766" y="436"/>
                    <a:pt x="12359" y="506"/>
                    <a:pt x="12934" y="645"/>
                  </a:cubicBez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39"/>
            <p:cNvSpPr/>
            <p:nvPr/>
          </p:nvSpPr>
          <p:spPr>
            <a:xfrm>
              <a:off x="7910650" y="2776925"/>
              <a:ext cx="116375" cy="87175"/>
            </a:xfrm>
            <a:custGeom>
              <a:avLst/>
              <a:gdLst/>
              <a:ahLst/>
              <a:cxnLst/>
              <a:rect l="l" t="t" r="r" b="b"/>
              <a:pathLst>
                <a:path w="4655" h="3487" extrusionOk="0">
                  <a:moveTo>
                    <a:pt x="872" y="1"/>
                  </a:moveTo>
                  <a:cubicBezTo>
                    <a:pt x="1" y="1029"/>
                    <a:pt x="1" y="2476"/>
                    <a:pt x="803" y="3487"/>
                  </a:cubicBezTo>
                  <a:lnTo>
                    <a:pt x="4655" y="3487"/>
                  </a:lnTo>
                  <a:lnTo>
                    <a:pt x="4655"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39"/>
            <p:cNvSpPr/>
            <p:nvPr/>
          </p:nvSpPr>
          <p:spPr>
            <a:xfrm>
              <a:off x="7703675" y="2776925"/>
              <a:ext cx="132925" cy="87175"/>
            </a:xfrm>
            <a:custGeom>
              <a:avLst/>
              <a:gdLst/>
              <a:ahLst/>
              <a:cxnLst/>
              <a:rect l="l" t="t" r="r" b="b"/>
              <a:pathLst>
                <a:path w="5317" h="3487" extrusionOk="0">
                  <a:moveTo>
                    <a:pt x="1673" y="1169"/>
                  </a:moveTo>
                  <a:cubicBezTo>
                    <a:pt x="2039" y="1169"/>
                    <a:pt x="2266" y="1465"/>
                    <a:pt x="2266" y="1744"/>
                  </a:cubicBezTo>
                  <a:cubicBezTo>
                    <a:pt x="2336" y="2110"/>
                    <a:pt x="1970" y="2406"/>
                    <a:pt x="1673" y="2406"/>
                  </a:cubicBezTo>
                  <a:cubicBezTo>
                    <a:pt x="1307" y="2406"/>
                    <a:pt x="1098" y="2110"/>
                    <a:pt x="1098" y="1744"/>
                  </a:cubicBezTo>
                  <a:cubicBezTo>
                    <a:pt x="1028" y="1465"/>
                    <a:pt x="1395" y="1169"/>
                    <a:pt x="1673" y="1169"/>
                  </a:cubicBezTo>
                  <a:close/>
                  <a:moveTo>
                    <a:pt x="0" y="1"/>
                  </a:moveTo>
                  <a:lnTo>
                    <a:pt x="0" y="3487"/>
                  </a:lnTo>
                  <a:lnTo>
                    <a:pt x="5317" y="3487"/>
                  </a:lnTo>
                  <a:cubicBezTo>
                    <a:pt x="5160" y="2981"/>
                    <a:pt x="5090" y="2406"/>
                    <a:pt x="5090" y="1831"/>
                  </a:cubicBezTo>
                  <a:cubicBezTo>
                    <a:pt x="5090" y="1238"/>
                    <a:pt x="5160" y="593"/>
                    <a:pt x="5317"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39"/>
            <p:cNvSpPr/>
            <p:nvPr/>
          </p:nvSpPr>
          <p:spPr>
            <a:xfrm>
              <a:off x="7703675" y="2541175"/>
              <a:ext cx="323350" cy="87175"/>
            </a:xfrm>
            <a:custGeom>
              <a:avLst/>
              <a:gdLst/>
              <a:ahLst/>
              <a:cxnLst/>
              <a:rect l="l" t="t" r="r" b="b"/>
              <a:pathLst>
                <a:path w="12934" h="3487" extrusionOk="0">
                  <a:moveTo>
                    <a:pt x="1673" y="1151"/>
                  </a:moveTo>
                  <a:cubicBezTo>
                    <a:pt x="2039" y="1151"/>
                    <a:pt x="2266" y="1447"/>
                    <a:pt x="2266" y="1813"/>
                  </a:cubicBezTo>
                  <a:cubicBezTo>
                    <a:pt x="2336" y="2110"/>
                    <a:pt x="1970" y="2388"/>
                    <a:pt x="1673" y="2388"/>
                  </a:cubicBezTo>
                  <a:cubicBezTo>
                    <a:pt x="1307" y="2388"/>
                    <a:pt x="1098" y="2110"/>
                    <a:pt x="1098" y="1813"/>
                  </a:cubicBezTo>
                  <a:cubicBezTo>
                    <a:pt x="1028" y="1447"/>
                    <a:pt x="1395" y="1151"/>
                    <a:pt x="1673" y="1151"/>
                  </a:cubicBezTo>
                  <a:close/>
                  <a:moveTo>
                    <a:pt x="0" y="0"/>
                  </a:moveTo>
                  <a:lnTo>
                    <a:pt x="0" y="3487"/>
                  </a:lnTo>
                  <a:lnTo>
                    <a:pt x="12934" y="3487"/>
                  </a:ln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3" name="Google Shape;243;p39">
            <a:hlinkClick r:id="rId3" action="ppaction://hlinksldjump"/>
          </p:cNvPr>
          <p:cNvSpPr/>
          <p:nvPr/>
        </p:nvSpPr>
        <p:spPr>
          <a:xfrm>
            <a:off x="7991475" y="463300"/>
            <a:ext cx="620100" cy="617400"/>
          </a:xfrm>
          <a:prstGeom prst="snip2DiagRect">
            <a:avLst>
              <a:gd name="adj1" fmla="val 0"/>
              <a:gd name="adj2" fmla="val 16667"/>
            </a:avLst>
          </a:prstGeom>
          <a:no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236"/>
                                        </p:tgtEl>
                                        <p:attrNameLst>
                                          <p:attrName>style.visibility</p:attrName>
                                        </p:attrNameLst>
                                      </p:cBhvr>
                                      <p:to>
                                        <p:strVal val="visible"/>
                                      </p:to>
                                    </p:set>
                                    <p:anim calcmode="lin" valueType="num">
                                      <p:cBhvr additive="base">
                                        <p:cTn id="7" dur="1000"/>
                                        <p:tgtEl>
                                          <p:spTgt spid="236"/>
                                        </p:tgtEl>
                                        <p:attrNameLst>
                                          <p:attrName>ppt_x</p:attrName>
                                        </p:attrNameLst>
                                      </p:cBhvr>
                                      <p:tavLst>
                                        <p:tav tm="0">
                                          <p:val>
                                            <p:strVal val="#ppt_x+1"/>
                                          </p:val>
                                        </p:tav>
                                        <p:tav tm="100000">
                                          <p:val>
                                            <p:strVal val="#ppt_x"/>
                                          </p:val>
                                        </p:tav>
                                      </p:tavLst>
                                    </p:anim>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235"/>
                                        </p:tgtEl>
                                        <p:attrNameLst>
                                          <p:attrName>style.visibility</p:attrName>
                                        </p:attrNameLst>
                                      </p:cBhvr>
                                      <p:to>
                                        <p:strVal val="visible"/>
                                      </p:to>
                                    </p:set>
                                    <p:animEffect transition="in" filter="fade">
                                      <p:cBhvr>
                                        <p:cTn id="11" dur="700"/>
                                        <p:tgtEl>
                                          <p:spTgt spid="2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682" name="Google Shape;682;p57"/>
          <p:cNvSpPr txBox="1">
            <a:spLocks noGrp="1"/>
          </p:cNvSpPr>
          <p:nvPr>
            <p:ph type="body" idx="1"/>
          </p:nvPr>
        </p:nvSpPr>
        <p:spPr>
          <a:xfrm>
            <a:off x="722374" y="1752599"/>
            <a:ext cx="7761226" cy="5588427"/>
          </a:xfrm>
          <a:prstGeom prst="rect">
            <a:avLst/>
          </a:prstGeom>
        </p:spPr>
        <p:txBody>
          <a:bodyPr spcFirstLastPara="1" wrap="square" lIns="91425" tIns="91425" rIns="91425" bIns="91425" anchor="t" anchorCtr="0">
            <a:noAutofit/>
          </a:bodyPr>
          <a:lstStyle/>
          <a:p>
            <a:pPr marL="444500" indent="-285750">
              <a:spcBef>
                <a:spcPts val="300"/>
              </a:spcBef>
              <a:buSzPts val="1100"/>
            </a:pPr>
            <a:r>
              <a:rPr lang="fr-FR" dirty="0">
                <a:uFill>
                  <a:noFill/>
                </a:uFill>
              </a:rPr>
              <a:t>La base est réparties en 4 tables: </a:t>
            </a:r>
          </a:p>
          <a:p>
            <a:pPr indent="-298450">
              <a:spcBef>
                <a:spcPts val="300"/>
              </a:spcBef>
              <a:buSzPts val="1100"/>
            </a:pPr>
            <a:r>
              <a:rPr lang="fr-FR" dirty="0">
                <a:uFill>
                  <a:noFill/>
                </a:uFill>
              </a:rPr>
              <a:t>CARACTERISTIQUES qui décrit les circonstances générales de l’accident  </a:t>
            </a:r>
            <a:r>
              <a:rPr lang="fr-FR" dirty="0">
                <a:solidFill>
                  <a:srgbClr val="0070C0"/>
                </a:solidFill>
                <a:uFill>
                  <a:noFill/>
                </a:uFill>
                <a:sym typeface="Wingdings" panose="05000000000000000000" pitchFamily="2" charset="2"/>
              </a:rPr>
              <a:t> 58 000+ </a:t>
            </a:r>
            <a:r>
              <a:rPr lang="fr-FR" dirty="0">
                <a:solidFill>
                  <a:srgbClr val="0070C0"/>
                </a:solidFill>
                <a:uFill>
                  <a:noFill/>
                </a:uFill>
              </a:rPr>
              <a:t>accidents</a:t>
            </a:r>
          </a:p>
          <a:p>
            <a:pPr indent="-298450">
              <a:spcBef>
                <a:spcPts val="300"/>
              </a:spcBef>
              <a:buSzPts val="1100"/>
            </a:pPr>
            <a:r>
              <a:rPr lang="fr-FR" dirty="0">
                <a:uFill>
                  <a:noFill/>
                </a:uFill>
              </a:rPr>
              <a:t>LIEUX qui décrit le lieu principal de l’accident même si celui-ci s’est déroulé à une intersection </a:t>
            </a:r>
            <a:r>
              <a:rPr lang="fr-FR" dirty="0">
                <a:solidFill>
                  <a:srgbClr val="0070C0"/>
                </a:solidFill>
                <a:uFill>
                  <a:noFill/>
                </a:uFill>
                <a:sym typeface="Wingdings" panose="05000000000000000000" pitchFamily="2" charset="2"/>
              </a:rPr>
              <a:t> Code communes</a:t>
            </a:r>
            <a:endParaRPr lang="fr-FR" dirty="0">
              <a:uFill>
                <a:noFill/>
              </a:uFill>
            </a:endParaRPr>
          </a:p>
          <a:p>
            <a:pPr indent="-298450">
              <a:spcBef>
                <a:spcPts val="300"/>
              </a:spcBef>
              <a:buSzPts val="1100"/>
            </a:pPr>
            <a:r>
              <a:rPr lang="fr-FR" dirty="0">
                <a:uFill>
                  <a:noFill/>
                </a:uFill>
              </a:rPr>
              <a:t>VEHICULES qui décrit les véhicules impliqués </a:t>
            </a:r>
            <a:r>
              <a:rPr lang="fr-FR" dirty="0">
                <a:solidFill>
                  <a:srgbClr val="0070C0"/>
                </a:solidFill>
                <a:uFill>
                  <a:noFill/>
                </a:uFill>
                <a:sym typeface="Wingdings" panose="05000000000000000000" pitchFamily="2" charset="2"/>
              </a:rPr>
              <a:t> 100 000+ </a:t>
            </a:r>
            <a:r>
              <a:rPr lang="fr-FR" dirty="0">
                <a:solidFill>
                  <a:srgbClr val="0070C0"/>
                </a:solidFill>
                <a:uFill>
                  <a:noFill/>
                </a:uFill>
              </a:rPr>
              <a:t>véhicules</a:t>
            </a:r>
          </a:p>
          <a:p>
            <a:pPr indent="-298450">
              <a:spcBef>
                <a:spcPts val="300"/>
              </a:spcBef>
              <a:buSzPts val="1100"/>
            </a:pPr>
            <a:r>
              <a:rPr lang="fr-FR" dirty="0">
                <a:uFill>
                  <a:noFill/>
                </a:uFill>
              </a:rPr>
              <a:t>USAGERS qui décrit les usagers impliqués </a:t>
            </a:r>
            <a:r>
              <a:rPr lang="fr-FR" dirty="0">
                <a:solidFill>
                  <a:srgbClr val="0070C0"/>
                </a:solidFill>
                <a:uFill>
                  <a:noFill/>
                </a:uFill>
                <a:sym typeface="Wingdings" panose="05000000000000000000" pitchFamily="2" charset="2"/>
              </a:rPr>
              <a:t> 130 000+ </a:t>
            </a:r>
            <a:r>
              <a:rPr lang="fr-FR" dirty="0">
                <a:solidFill>
                  <a:srgbClr val="0070C0"/>
                </a:solidFill>
                <a:uFill>
                  <a:noFill/>
                </a:uFill>
              </a:rPr>
              <a:t>usagers</a:t>
            </a:r>
            <a:endParaRPr lang="fr-FR" dirty="0">
              <a:uFill>
                <a:noFill/>
              </a:uFill>
            </a:endParaRPr>
          </a:p>
          <a:p>
            <a:pPr indent="-298450">
              <a:spcBef>
                <a:spcPts val="300"/>
              </a:spcBef>
              <a:buSzPts val="1100"/>
            </a:pPr>
            <a:r>
              <a:rPr lang="fr-FR" dirty="0">
                <a:uFill>
                  <a:noFill/>
                </a:uFill>
              </a:rPr>
              <a:t>54 Variables, toutes </a:t>
            </a:r>
            <a:r>
              <a:rPr lang="fr-FR" dirty="0">
                <a:solidFill>
                  <a:srgbClr val="0070C0"/>
                </a:solidFill>
                <a:uFill>
                  <a:noFill/>
                </a:uFill>
              </a:rPr>
              <a:t>catégorielles</a:t>
            </a:r>
            <a:r>
              <a:rPr lang="fr-FR" dirty="0"/>
              <a:t> </a:t>
            </a:r>
            <a:r>
              <a:rPr lang="fr-FR" dirty="0">
                <a:uFill>
                  <a:noFill/>
                </a:uFill>
              </a:rPr>
              <a:t>sauf l’année de naissance</a:t>
            </a:r>
          </a:p>
          <a:p>
            <a:pPr indent="-298450">
              <a:spcBef>
                <a:spcPts val="300"/>
              </a:spcBef>
              <a:buSzPts val="1100"/>
            </a:pPr>
            <a:r>
              <a:rPr lang="fr-FR" dirty="0"/>
              <a:t>Données relatives aux comportement usagers et aux véhicules occultées </a:t>
            </a:r>
            <a:r>
              <a:rPr lang="fr-FR" dirty="0">
                <a:solidFill>
                  <a:srgbClr val="0070C0"/>
                </a:solidFill>
                <a:uFill>
                  <a:noFill/>
                </a:uFill>
                <a:sym typeface="Wingdings" panose="05000000000000000000" pitchFamily="2" charset="2"/>
              </a:rPr>
              <a:t> </a:t>
            </a:r>
            <a:r>
              <a:rPr lang="fr-FR" dirty="0"/>
              <a:t>protection de la vie privée</a:t>
            </a:r>
          </a:p>
          <a:p>
            <a:pPr lvl="0" indent="-298450">
              <a:spcBef>
                <a:spcPts val="300"/>
              </a:spcBef>
              <a:buSzPts val="1100"/>
            </a:pPr>
            <a:r>
              <a:rPr lang="fr-FR" dirty="0"/>
              <a:t>Exemple des variable </a:t>
            </a:r>
          </a:p>
          <a:p>
            <a:pPr lvl="1" indent="-298450">
              <a:spcBef>
                <a:spcPts val="300"/>
              </a:spcBef>
              <a:buSzPts val="1100"/>
            </a:pPr>
            <a:r>
              <a:rPr lang="fr-FR" sz="1400" dirty="0"/>
              <a:t>« </a:t>
            </a:r>
            <a:r>
              <a:rPr lang="fr-FR" sz="1400" dirty="0">
                <a:uFill>
                  <a:noFill/>
                </a:uFill>
              </a:rPr>
              <a:t>GRAVITÉ DE BLESSURE DE L'USAGER</a:t>
            </a:r>
            <a:r>
              <a:rPr lang="fr-FR" sz="1400" dirty="0"/>
              <a:t> » </a:t>
            </a:r>
            <a:r>
              <a:rPr lang="fr-FR" sz="1400" dirty="0">
                <a:solidFill>
                  <a:srgbClr val="0070C0"/>
                </a:solidFill>
                <a:uFill>
                  <a:noFill/>
                </a:uFill>
                <a:sym typeface="Wingdings" panose="05000000000000000000" pitchFamily="2" charset="2"/>
              </a:rPr>
              <a:t> Restreint en données 2019</a:t>
            </a:r>
          </a:p>
          <a:p>
            <a:pPr lvl="1" indent="-298450">
              <a:spcBef>
                <a:spcPts val="300"/>
              </a:spcBef>
              <a:buSzPts val="1100"/>
            </a:pPr>
            <a:endParaRPr lang="fr-FR" sz="900" dirty="0"/>
          </a:p>
          <a:p>
            <a:pPr marL="457200" lvl="0" indent="-298450" algn="l" rtl="0">
              <a:spcBef>
                <a:spcPts val="300"/>
              </a:spcBef>
              <a:spcAft>
                <a:spcPts val="0"/>
              </a:spcAft>
              <a:buSzPts val="1100"/>
              <a:buChar char="■"/>
            </a:pPr>
            <a:endParaRPr sz="1100" dirty="0"/>
          </a:p>
        </p:txBody>
      </p:sp>
      <p:sp>
        <p:nvSpPr>
          <p:cNvPr id="683" name="Google Shape;683;p57"/>
          <p:cNvSpPr txBox="1">
            <a:spLocks noGrp="1"/>
          </p:cNvSpPr>
          <p:nvPr>
            <p:ph type="ctrTitle"/>
          </p:nvPr>
        </p:nvSpPr>
        <p:spPr>
          <a:xfrm>
            <a:off x="722375" y="372700"/>
            <a:ext cx="3369149" cy="526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SOURCE 1 </a:t>
            </a:r>
            <a:endParaRPr dirty="0"/>
          </a:p>
        </p:txBody>
      </p:sp>
      <p:sp>
        <p:nvSpPr>
          <p:cNvPr id="685" name="Google Shape;685;p57"/>
          <p:cNvSpPr txBox="1">
            <a:spLocks noGrp="1"/>
          </p:cNvSpPr>
          <p:nvPr>
            <p:ph type="subTitle" idx="3"/>
          </p:nvPr>
        </p:nvSpPr>
        <p:spPr>
          <a:xfrm>
            <a:off x="722374" y="1027424"/>
            <a:ext cx="7699200" cy="708048"/>
          </a:xfrm>
          <a:prstGeom prst="rect">
            <a:avLst/>
          </a:prstGeom>
        </p:spPr>
        <p:txBody>
          <a:bodyPr spcFirstLastPara="1" wrap="square" lIns="91425" tIns="91425" rIns="91425" bIns="91425" anchor="t" anchorCtr="0">
            <a:noAutofit/>
          </a:bodyPr>
          <a:lstStyle/>
          <a:p>
            <a:r>
              <a:rPr lang="fr-FR" sz="1400" b="1" dirty="0">
                <a:solidFill>
                  <a:srgbClr val="434343"/>
                </a:solidFill>
                <a:latin typeface="Exo 2"/>
                <a:ea typeface="Exo 2"/>
                <a:cs typeface="Exo 2"/>
              </a:rPr>
              <a:t>Bases de données annuelles des accidents corporels de la circulation routière</a:t>
            </a:r>
          </a:p>
          <a:p>
            <a:r>
              <a:rPr lang="fr-FR" sz="1400" b="1" dirty="0">
                <a:solidFill>
                  <a:srgbClr val="434343"/>
                </a:solidFill>
                <a:latin typeface="Exo 2"/>
                <a:ea typeface="Exo 2"/>
                <a:cs typeface="Exo 2"/>
              </a:rPr>
              <a:t>Années 2019</a:t>
            </a:r>
          </a:p>
        </p:txBody>
      </p:sp>
      <p:sp>
        <p:nvSpPr>
          <p:cNvPr id="6" name="Google Shape;683;p57"/>
          <p:cNvSpPr txBox="1">
            <a:spLocks/>
          </p:cNvSpPr>
          <p:nvPr/>
        </p:nvSpPr>
        <p:spPr>
          <a:xfrm>
            <a:off x="4832400" y="-47050"/>
            <a:ext cx="5214300" cy="946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434343"/>
              </a:buClr>
              <a:buSzPts val="2400"/>
              <a:buFont typeface="Exo 2"/>
              <a:buNone/>
              <a:defRPr sz="2400" b="1" i="0" u="none" strike="noStrike" cap="none">
                <a:solidFill>
                  <a:srgbClr val="434343"/>
                </a:solidFill>
                <a:latin typeface="Exo 2"/>
                <a:ea typeface="Exo 2"/>
                <a:cs typeface="Exo 2"/>
                <a:sym typeface="Exo 2"/>
              </a:defRPr>
            </a:lvl1pPr>
            <a:lvl2pPr marR="0" lvl="1"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2pPr>
            <a:lvl3pPr marR="0" lvl="2"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3pPr>
            <a:lvl4pPr marR="0" lvl="3"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4pPr>
            <a:lvl5pPr marR="0" lvl="4"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5pPr>
            <a:lvl6pPr marR="0" lvl="5"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6pPr>
            <a:lvl7pPr marR="0" lvl="6"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7pPr>
            <a:lvl8pPr marR="0" lvl="7"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8pPr>
            <a:lvl9pPr marR="0" lvl="8"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9pPr>
          </a:lstStyle>
          <a:p>
            <a:r>
              <a:rPr lang="fr-FR" dirty="0"/>
              <a:t>SOURCES des données</a:t>
            </a:r>
          </a:p>
        </p:txBody>
      </p:sp>
      <p:pic>
        <p:nvPicPr>
          <p:cNvPr id="2" name="Image 1"/>
          <p:cNvPicPr>
            <a:picLocks noChangeAspect="1"/>
          </p:cNvPicPr>
          <p:nvPr/>
        </p:nvPicPr>
        <p:blipFill>
          <a:blip r:embed="rId3"/>
          <a:stretch>
            <a:fillRect/>
          </a:stretch>
        </p:blipFill>
        <p:spPr>
          <a:xfrm>
            <a:off x="2324637" y="457650"/>
            <a:ext cx="2329914" cy="552648"/>
          </a:xfrm>
          <a:prstGeom prst="rect">
            <a:avLst/>
          </a:prstGeom>
        </p:spPr>
      </p:pic>
    </p:spTree>
    <p:extLst>
      <p:ext uri="{BB962C8B-B14F-4D97-AF65-F5344CB8AC3E}">
        <p14:creationId xmlns:p14="http://schemas.microsoft.com/office/powerpoint/2010/main" val="16539944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685" name="Google Shape;685;p57"/>
          <p:cNvSpPr txBox="1">
            <a:spLocks noGrp="1"/>
          </p:cNvSpPr>
          <p:nvPr>
            <p:ph type="subTitle" idx="3"/>
          </p:nvPr>
        </p:nvSpPr>
        <p:spPr>
          <a:xfrm>
            <a:off x="0" y="1359544"/>
            <a:ext cx="7699200" cy="460926"/>
          </a:xfrm>
          <a:prstGeom prst="rect">
            <a:avLst/>
          </a:prstGeom>
        </p:spPr>
        <p:txBody>
          <a:bodyPr spcFirstLastPara="1" wrap="square" lIns="91425" tIns="91425" rIns="91425" bIns="91425" anchor="t" anchorCtr="0">
            <a:noAutofit/>
          </a:bodyPr>
          <a:lstStyle/>
          <a:p>
            <a:r>
              <a:rPr lang="fr-FR" sz="1400" b="1" dirty="0">
                <a:solidFill>
                  <a:srgbClr val="434343"/>
                </a:solidFill>
                <a:latin typeface="Exo 2"/>
                <a:ea typeface="Exo 2"/>
                <a:cs typeface="Exo 2"/>
              </a:rPr>
              <a:t>Estimation de la  population France :</a:t>
            </a:r>
            <a:endParaRPr lang="fr-FR" sz="1400" b="1" dirty="0">
              <a:solidFill>
                <a:srgbClr val="0070C0"/>
              </a:solidFill>
              <a:latin typeface="Exo 2"/>
              <a:ea typeface="Exo 2"/>
              <a:cs typeface="Exo 2"/>
            </a:endParaRPr>
          </a:p>
        </p:txBody>
      </p:sp>
      <p:sp>
        <p:nvSpPr>
          <p:cNvPr id="6" name="Google Shape;683;p57"/>
          <p:cNvSpPr txBox="1">
            <a:spLocks/>
          </p:cNvSpPr>
          <p:nvPr/>
        </p:nvSpPr>
        <p:spPr>
          <a:xfrm>
            <a:off x="4832400" y="-47050"/>
            <a:ext cx="5214300" cy="946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434343"/>
              </a:buClr>
              <a:buSzPts val="2400"/>
              <a:buFont typeface="Exo 2"/>
              <a:buNone/>
              <a:defRPr sz="2400" b="1" i="0" u="none" strike="noStrike" cap="none">
                <a:solidFill>
                  <a:srgbClr val="434343"/>
                </a:solidFill>
                <a:latin typeface="Exo 2"/>
                <a:ea typeface="Exo 2"/>
                <a:cs typeface="Exo 2"/>
                <a:sym typeface="Exo 2"/>
              </a:defRPr>
            </a:lvl1pPr>
            <a:lvl2pPr marR="0" lvl="1"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2pPr>
            <a:lvl3pPr marR="0" lvl="2"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3pPr>
            <a:lvl4pPr marR="0" lvl="3"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4pPr>
            <a:lvl5pPr marR="0" lvl="4"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5pPr>
            <a:lvl6pPr marR="0" lvl="5"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6pPr>
            <a:lvl7pPr marR="0" lvl="6"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7pPr>
            <a:lvl8pPr marR="0" lvl="7"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8pPr>
            <a:lvl9pPr marR="0" lvl="8"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9pPr>
          </a:lstStyle>
          <a:p>
            <a:r>
              <a:rPr lang="fr-FR" dirty="0"/>
              <a:t>SOURCES des données</a:t>
            </a:r>
          </a:p>
        </p:txBody>
      </p:sp>
      <p:pic>
        <p:nvPicPr>
          <p:cNvPr id="8" name="Image 7"/>
          <p:cNvPicPr>
            <a:picLocks noChangeAspect="1"/>
          </p:cNvPicPr>
          <p:nvPr/>
        </p:nvPicPr>
        <p:blipFill>
          <a:blip r:embed="rId3"/>
          <a:stretch>
            <a:fillRect/>
          </a:stretch>
        </p:blipFill>
        <p:spPr>
          <a:xfrm>
            <a:off x="5884387" y="662368"/>
            <a:ext cx="2010826" cy="564515"/>
          </a:xfrm>
          <a:prstGeom prst="rect">
            <a:avLst/>
          </a:prstGeom>
        </p:spPr>
      </p:pic>
      <p:pic>
        <p:nvPicPr>
          <p:cNvPr id="2" name="Image 1">
            <a:extLst>
              <a:ext uri="{FF2B5EF4-FFF2-40B4-BE49-F238E27FC236}">
                <a16:creationId xmlns:a16="http://schemas.microsoft.com/office/drawing/2014/main" id="{D62A5CCA-222D-42D6-81E1-D2717390E26C}"/>
              </a:ext>
            </a:extLst>
          </p:cNvPr>
          <p:cNvPicPr>
            <a:picLocks noChangeAspect="1"/>
          </p:cNvPicPr>
          <p:nvPr/>
        </p:nvPicPr>
        <p:blipFill>
          <a:blip r:embed="rId4"/>
          <a:stretch>
            <a:fillRect/>
          </a:stretch>
        </p:blipFill>
        <p:spPr>
          <a:xfrm>
            <a:off x="4832400" y="1348543"/>
            <a:ext cx="4114800" cy="970547"/>
          </a:xfrm>
          <a:prstGeom prst="rect">
            <a:avLst/>
          </a:prstGeom>
        </p:spPr>
      </p:pic>
      <p:sp>
        <p:nvSpPr>
          <p:cNvPr id="9" name="Google Shape;682;p57">
            <a:extLst>
              <a:ext uri="{FF2B5EF4-FFF2-40B4-BE49-F238E27FC236}">
                <a16:creationId xmlns:a16="http://schemas.microsoft.com/office/drawing/2014/main" id="{D99F3706-96AC-4ADB-A66B-1491510A68A2}"/>
              </a:ext>
            </a:extLst>
          </p:cNvPr>
          <p:cNvSpPr txBox="1">
            <a:spLocks noGrp="1"/>
          </p:cNvSpPr>
          <p:nvPr>
            <p:ph type="body" idx="1"/>
          </p:nvPr>
        </p:nvSpPr>
        <p:spPr>
          <a:xfrm>
            <a:off x="406512" y="1710916"/>
            <a:ext cx="3613089" cy="1374648"/>
          </a:xfrm>
          <a:prstGeom prst="rect">
            <a:avLst/>
          </a:prstGeom>
        </p:spPr>
        <p:txBody>
          <a:bodyPr spcFirstLastPara="1" wrap="square" lIns="91425" tIns="91425" rIns="91425" bIns="91425" anchor="t" anchorCtr="0">
            <a:noAutofit/>
          </a:bodyPr>
          <a:lstStyle/>
          <a:p>
            <a:pPr marL="444500" indent="-285750">
              <a:lnSpc>
                <a:spcPct val="100000"/>
              </a:lnSpc>
              <a:spcBef>
                <a:spcPts val="300"/>
              </a:spcBef>
              <a:buSzPts val="1100"/>
            </a:pPr>
            <a:r>
              <a:rPr lang="fr-FR" dirty="0">
                <a:uFill>
                  <a:noFill/>
                </a:uFill>
              </a:rPr>
              <a:t>Par Région,</a:t>
            </a:r>
          </a:p>
          <a:p>
            <a:pPr marL="444500" indent="-285750">
              <a:lnSpc>
                <a:spcPct val="100000"/>
              </a:lnSpc>
              <a:spcBef>
                <a:spcPts val="300"/>
              </a:spcBef>
              <a:buSzPts val="1100"/>
            </a:pPr>
            <a:r>
              <a:rPr lang="fr-FR" dirty="0">
                <a:uFill>
                  <a:noFill/>
                </a:uFill>
              </a:rPr>
              <a:t>Par Département</a:t>
            </a:r>
          </a:p>
          <a:p>
            <a:pPr marL="444500" indent="-285750">
              <a:lnSpc>
                <a:spcPct val="100000"/>
              </a:lnSpc>
              <a:spcBef>
                <a:spcPts val="300"/>
              </a:spcBef>
              <a:buSzPts val="1100"/>
            </a:pPr>
            <a:r>
              <a:rPr lang="fr-FR" dirty="0">
                <a:uFill>
                  <a:noFill/>
                </a:uFill>
                <a:sym typeface="Wingdings" panose="05000000000000000000" pitchFamily="2" charset="2"/>
              </a:rPr>
              <a:t>Par Sexe</a:t>
            </a:r>
          </a:p>
          <a:p>
            <a:pPr marL="444500" indent="-285750">
              <a:lnSpc>
                <a:spcPct val="100000"/>
              </a:lnSpc>
              <a:spcBef>
                <a:spcPts val="300"/>
              </a:spcBef>
              <a:buSzPts val="1100"/>
            </a:pPr>
            <a:r>
              <a:rPr lang="fr-FR" dirty="0">
                <a:uFill>
                  <a:noFill/>
                </a:uFill>
                <a:sym typeface="Wingdings" panose="05000000000000000000" pitchFamily="2" charset="2"/>
              </a:rPr>
              <a:t>Par âge</a:t>
            </a:r>
          </a:p>
          <a:p>
            <a:pPr marL="444500" indent="-285750">
              <a:lnSpc>
                <a:spcPct val="100000"/>
              </a:lnSpc>
              <a:spcBef>
                <a:spcPts val="300"/>
              </a:spcBef>
              <a:buSzPts val="1100"/>
            </a:pPr>
            <a:r>
              <a:rPr lang="fr-FR" dirty="0">
                <a:uFill>
                  <a:noFill/>
                </a:uFill>
                <a:sym typeface="Wingdings" panose="05000000000000000000" pitchFamily="2" charset="2"/>
              </a:rPr>
              <a:t>Par année </a:t>
            </a:r>
          </a:p>
          <a:p>
            <a:pPr lvl="1" indent="-298450">
              <a:lnSpc>
                <a:spcPct val="100000"/>
              </a:lnSpc>
              <a:spcBef>
                <a:spcPts val="300"/>
              </a:spcBef>
              <a:buSzPts val="1100"/>
            </a:pPr>
            <a:endParaRPr lang="fr-FR" sz="900" dirty="0"/>
          </a:p>
          <a:p>
            <a:pPr marL="457200" lvl="0" indent="-298450" algn="l" rtl="0">
              <a:lnSpc>
                <a:spcPct val="100000"/>
              </a:lnSpc>
              <a:spcBef>
                <a:spcPts val="300"/>
              </a:spcBef>
              <a:spcAft>
                <a:spcPts val="0"/>
              </a:spcAft>
              <a:buSzPts val="1100"/>
              <a:buChar char="■"/>
            </a:pPr>
            <a:endParaRPr sz="1100" dirty="0"/>
          </a:p>
        </p:txBody>
      </p:sp>
      <p:sp>
        <p:nvSpPr>
          <p:cNvPr id="3" name="Rectangle 2">
            <a:extLst>
              <a:ext uri="{FF2B5EF4-FFF2-40B4-BE49-F238E27FC236}">
                <a16:creationId xmlns:a16="http://schemas.microsoft.com/office/drawing/2014/main" id="{7653BBBD-1FE5-4F02-BBEF-30DEFF30B4ED}"/>
              </a:ext>
            </a:extLst>
          </p:cNvPr>
          <p:cNvSpPr/>
          <p:nvPr/>
        </p:nvSpPr>
        <p:spPr>
          <a:xfrm>
            <a:off x="141805" y="3103591"/>
            <a:ext cx="899605" cy="307777"/>
          </a:xfrm>
          <a:prstGeom prst="rect">
            <a:avLst/>
          </a:prstGeom>
        </p:spPr>
        <p:txBody>
          <a:bodyPr wrap="none">
            <a:spAutoFit/>
          </a:bodyPr>
          <a:lstStyle/>
          <a:p>
            <a:r>
              <a:rPr lang="fr-FR" b="1" dirty="0">
                <a:solidFill>
                  <a:srgbClr val="434343"/>
                </a:solidFill>
                <a:latin typeface="Exo 2"/>
                <a:ea typeface="Exo 2"/>
                <a:cs typeface="Exo 2"/>
              </a:rPr>
              <a:t>Objectif:</a:t>
            </a:r>
          </a:p>
        </p:txBody>
      </p:sp>
      <p:sp>
        <p:nvSpPr>
          <p:cNvPr id="10" name="Google Shape;682;p57">
            <a:extLst>
              <a:ext uri="{FF2B5EF4-FFF2-40B4-BE49-F238E27FC236}">
                <a16:creationId xmlns:a16="http://schemas.microsoft.com/office/drawing/2014/main" id="{622EC97B-EA54-422B-AC61-B6D0903440C8}"/>
              </a:ext>
            </a:extLst>
          </p:cNvPr>
          <p:cNvSpPr txBox="1">
            <a:spLocks/>
          </p:cNvSpPr>
          <p:nvPr/>
        </p:nvSpPr>
        <p:spPr>
          <a:xfrm>
            <a:off x="406512" y="3296696"/>
            <a:ext cx="4948404" cy="81209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rgbClr val="434343"/>
              </a:buClr>
              <a:buSzPts val="1200"/>
              <a:buFont typeface="Roboto Condensed Light"/>
              <a:buChar char="■"/>
              <a:defRPr sz="1400" b="0" i="0" u="none" strike="noStrike" cap="none">
                <a:solidFill>
                  <a:srgbClr val="434343"/>
                </a:solidFill>
                <a:latin typeface="Roboto Condensed Light"/>
                <a:ea typeface="Roboto Condensed Light"/>
                <a:cs typeface="Roboto Condensed Light"/>
                <a:sym typeface="Roboto Condensed Light"/>
              </a:defRPr>
            </a:lvl1pPr>
            <a:lvl2pPr marL="914400" marR="0" lvl="1" indent="-304800" algn="l" rtl="0">
              <a:lnSpc>
                <a:spcPct val="115000"/>
              </a:lnSpc>
              <a:spcBef>
                <a:spcPts val="0"/>
              </a:spcBef>
              <a:spcAft>
                <a:spcPts val="0"/>
              </a:spcAft>
              <a:buClr>
                <a:srgbClr val="434343"/>
              </a:buClr>
              <a:buSzPts val="1200"/>
              <a:buFont typeface="Roboto Condensed Light"/>
              <a:buChar char="○"/>
              <a:defRPr sz="1200" b="0" i="0" u="none" strike="noStrike" cap="none">
                <a:solidFill>
                  <a:srgbClr val="434343"/>
                </a:solidFill>
                <a:latin typeface="Roboto Condensed Light"/>
                <a:ea typeface="Roboto Condensed Light"/>
                <a:cs typeface="Roboto Condensed Light"/>
                <a:sym typeface="Roboto Condensed Light"/>
              </a:defRPr>
            </a:lvl2pPr>
            <a:lvl3pPr marL="1371600" marR="0" lvl="2" indent="-304800" algn="l" rtl="0">
              <a:lnSpc>
                <a:spcPct val="115000"/>
              </a:lnSpc>
              <a:spcBef>
                <a:spcPts val="1600"/>
              </a:spcBef>
              <a:spcAft>
                <a:spcPts val="0"/>
              </a:spcAft>
              <a:buClr>
                <a:srgbClr val="434343"/>
              </a:buClr>
              <a:buSzPts val="1200"/>
              <a:buFont typeface="Roboto Condensed Light"/>
              <a:buChar char="■"/>
              <a:defRPr sz="1200" b="0" i="0" u="none" strike="noStrike" cap="none">
                <a:solidFill>
                  <a:srgbClr val="434343"/>
                </a:solidFill>
                <a:latin typeface="Roboto Condensed Light"/>
                <a:ea typeface="Roboto Condensed Light"/>
                <a:cs typeface="Roboto Condensed Light"/>
                <a:sym typeface="Roboto Condensed Light"/>
              </a:defRPr>
            </a:lvl3pPr>
            <a:lvl4pPr marL="1828800" marR="0" lvl="3" indent="-304800" algn="l" rtl="0">
              <a:lnSpc>
                <a:spcPct val="115000"/>
              </a:lnSpc>
              <a:spcBef>
                <a:spcPts val="1600"/>
              </a:spcBef>
              <a:spcAft>
                <a:spcPts val="0"/>
              </a:spcAft>
              <a:buClr>
                <a:srgbClr val="434343"/>
              </a:buClr>
              <a:buSzPts val="1200"/>
              <a:buFont typeface="Roboto Condensed Light"/>
              <a:buChar char="●"/>
              <a:defRPr sz="1200" b="0" i="0" u="none" strike="noStrike" cap="none">
                <a:solidFill>
                  <a:srgbClr val="434343"/>
                </a:solidFill>
                <a:latin typeface="Roboto Condensed Light"/>
                <a:ea typeface="Roboto Condensed Light"/>
                <a:cs typeface="Roboto Condensed Light"/>
                <a:sym typeface="Roboto Condensed Light"/>
              </a:defRPr>
            </a:lvl4pPr>
            <a:lvl5pPr marL="2286000" marR="0" lvl="4" indent="-304800" algn="l" rtl="0">
              <a:lnSpc>
                <a:spcPct val="115000"/>
              </a:lnSpc>
              <a:spcBef>
                <a:spcPts val="1600"/>
              </a:spcBef>
              <a:spcAft>
                <a:spcPts val="0"/>
              </a:spcAft>
              <a:buClr>
                <a:srgbClr val="434343"/>
              </a:buClr>
              <a:buSzPts val="1200"/>
              <a:buFont typeface="Roboto Condensed Light"/>
              <a:buChar char="○"/>
              <a:defRPr sz="1200" b="0" i="0" u="none" strike="noStrike" cap="none">
                <a:solidFill>
                  <a:srgbClr val="434343"/>
                </a:solidFill>
                <a:latin typeface="Roboto Condensed Light"/>
                <a:ea typeface="Roboto Condensed Light"/>
                <a:cs typeface="Roboto Condensed Light"/>
                <a:sym typeface="Roboto Condensed Light"/>
              </a:defRPr>
            </a:lvl5pPr>
            <a:lvl6pPr marL="2743200" marR="0" lvl="5" indent="-304800" algn="l" rtl="0">
              <a:lnSpc>
                <a:spcPct val="115000"/>
              </a:lnSpc>
              <a:spcBef>
                <a:spcPts val="1600"/>
              </a:spcBef>
              <a:spcAft>
                <a:spcPts val="0"/>
              </a:spcAft>
              <a:buClr>
                <a:srgbClr val="434343"/>
              </a:buClr>
              <a:buSzPts val="1200"/>
              <a:buFont typeface="Roboto Condensed Light"/>
              <a:buChar char="■"/>
              <a:defRPr sz="1200" b="0" i="0" u="none" strike="noStrike" cap="none">
                <a:solidFill>
                  <a:srgbClr val="434343"/>
                </a:solidFill>
                <a:latin typeface="Roboto Condensed Light"/>
                <a:ea typeface="Roboto Condensed Light"/>
                <a:cs typeface="Roboto Condensed Light"/>
                <a:sym typeface="Roboto Condensed Light"/>
              </a:defRPr>
            </a:lvl6pPr>
            <a:lvl7pPr marL="3200400" marR="0" lvl="6" indent="-304800" algn="l" rtl="0">
              <a:lnSpc>
                <a:spcPct val="115000"/>
              </a:lnSpc>
              <a:spcBef>
                <a:spcPts val="1600"/>
              </a:spcBef>
              <a:spcAft>
                <a:spcPts val="0"/>
              </a:spcAft>
              <a:buClr>
                <a:srgbClr val="434343"/>
              </a:buClr>
              <a:buSzPts val="1200"/>
              <a:buFont typeface="Roboto Condensed Light"/>
              <a:buChar char="●"/>
              <a:defRPr sz="1200" b="0" i="0" u="none" strike="noStrike" cap="none">
                <a:solidFill>
                  <a:srgbClr val="434343"/>
                </a:solidFill>
                <a:latin typeface="Roboto Condensed Light"/>
                <a:ea typeface="Roboto Condensed Light"/>
                <a:cs typeface="Roboto Condensed Light"/>
                <a:sym typeface="Roboto Condensed Light"/>
              </a:defRPr>
            </a:lvl7pPr>
            <a:lvl8pPr marL="3657600" marR="0" lvl="7" indent="-304800" algn="l" rtl="0">
              <a:lnSpc>
                <a:spcPct val="115000"/>
              </a:lnSpc>
              <a:spcBef>
                <a:spcPts val="1600"/>
              </a:spcBef>
              <a:spcAft>
                <a:spcPts val="0"/>
              </a:spcAft>
              <a:buClr>
                <a:srgbClr val="434343"/>
              </a:buClr>
              <a:buSzPts val="1200"/>
              <a:buFont typeface="Roboto Condensed Light"/>
              <a:buChar char="○"/>
              <a:defRPr sz="1200" b="0" i="0" u="none" strike="noStrike" cap="none">
                <a:solidFill>
                  <a:srgbClr val="434343"/>
                </a:solidFill>
                <a:latin typeface="Roboto Condensed Light"/>
                <a:ea typeface="Roboto Condensed Light"/>
                <a:cs typeface="Roboto Condensed Light"/>
                <a:sym typeface="Roboto Condensed Light"/>
              </a:defRPr>
            </a:lvl8pPr>
            <a:lvl9pPr marL="4114800" marR="0" lvl="8" indent="-304800" algn="l" rtl="0">
              <a:lnSpc>
                <a:spcPct val="115000"/>
              </a:lnSpc>
              <a:spcBef>
                <a:spcPts val="1600"/>
              </a:spcBef>
              <a:spcAft>
                <a:spcPts val="1600"/>
              </a:spcAft>
              <a:buClr>
                <a:srgbClr val="434343"/>
              </a:buClr>
              <a:buSzPts val="1200"/>
              <a:buFont typeface="Roboto Condensed Light"/>
              <a:buChar char="■"/>
              <a:defRPr sz="1200" b="0" i="0" u="none" strike="noStrike" cap="none">
                <a:solidFill>
                  <a:srgbClr val="434343"/>
                </a:solidFill>
                <a:latin typeface="Roboto Condensed Light"/>
                <a:ea typeface="Roboto Condensed Light"/>
                <a:cs typeface="Roboto Condensed Light"/>
                <a:sym typeface="Roboto Condensed Light"/>
              </a:defRPr>
            </a:lvl9pPr>
          </a:lstStyle>
          <a:p>
            <a:pPr marL="444500" indent="-285750">
              <a:spcBef>
                <a:spcPts val="300"/>
              </a:spcBef>
              <a:buSzPts val="1100"/>
            </a:pPr>
            <a:r>
              <a:rPr lang="fr-FR" dirty="0">
                <a:uFill>
                  <a:noFill/>
                </a:uFill>
              </a:rPr>
              <a:t>Les territoires ayant une densité de population différente, il était nécessaire de l’intégrer afin de pouvoir les comparer </a:t>
            </a:r>
            <a:endParaRPr lang="fr-FR" dirty="0">
              <a:uFill>
                <a:noFill/>
              </a:uFill>
              <a:sym typeface="Wingdings" panose="05000000000000000000" pitchFamily="2" charset="2"/>
            </a:endParaRPr>
          </a:p>
          <a:p>
            <a:pPr lvl="1" indent="-298450">
              <a:spcBef>
                <a:spcPts val="300"/>
              </a:spcBef>
              <a:buSzPts val="1100"/>
            </a:pPr>
            <a:endParaRPr lang="fr-FR" sz="900" dirty="0"/>
          </a:p>
          <a:p>
            <a:pPr indent="-298450">
              <a:spcBef>
                <a:spcPts val="300"/>
              </a:spcBef>
              <a:buSzPts val="1100"/>
            </a:pPr>
            <a:endParaRPr lang="fr-FR" sz="1100" dirty="0"/>
          </a:p>
        </p:txBody>
      </p:sp>
      <p:sp>
        <p:nvSpPr>
          <p:cNvPr id="11" name="Rectangle 10">
            <a:extLst>
              <a:ext uri="{FF2B5EF4-FFF2-40B4-BE49-F238E27FC236}">
                <a16:creationId xmlns:a16="http://schemas.microsoft.com/office/drawing/2014/main" id="{CEF0863B-DC53-4713-A81E-73D2FDE2B59A}"/>
              </a:ext>
            </a:extLst>
          </p:cNvPr>
          <p:cNvSpPr/>
          <p:nvPr/>
        </p:nvSpPr>
        <p:spPr>
          <a:xfrm>
            <a:off x="141805" y="3966838"/>
            <a:ext cx="2185214" cy="307777"/>
          </a:xfrm>
          <a:prstGeom prst="rect">
            <a:avLst/>
          </a:prstGeom>
        </p:spPr>
        <p:txBody>
          <a:bodyPr wrap="none">
            <a:spAutoFit/>
          </a:bodyPr>
          <a:lstStyle/>
          <a:p>
            <a:r>
              <a:rPr lang="fr-FR" b="1" dirty="0">
                <a:solidFill>
                  <a:srgbClr val="434343"/>
                </a:solidFill>
                <a:latin typeface="Exo 2"/>
                <a:ea typeface="Exo 2"/>
                <a:cs typeface="Exo 2"/>
              </a:rPr>
              <a:t>Structure des données :</a:t>
            </a:r>
          </a:p>
        </p:txBody>
      </p:sp>
      <p:sp>
        <p:nvSpPr>
          <p:cNvPr id="12" name="Google Shape;682;p57">
            <a:extLst>
              <a:ext uri="{FF2B5EF4-FFF2-40B4-BE49-F238E27FC236}">
                <a16:creationId xmlns:a16="http://schemas.microsoft.com/office/drawing/2014/main" id="{06B02E73-1748-47AE-A422-8065352F5F1F}"/>
              </a:ext>
            </a:extLst>
          </p:cNvPr>
          <p:cNvSpPr txBox="1">
            <a:spLocks/>
          </p:cNvSpPr>
          <p:nvPr/>
        </p:nvSpPr>
        <p:spPr>
          <a:xfrm>
            <a:off x="378340" y="4128213"/>
            <a:ext cx="7988289" cy="81209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rgbClr val="434343"/>
              </a:buClr>
              <a:buSzPts val="1200"/>
              <a:buFont typeface="Roboto Condensed Light"/>
              <a:buChar char="■"/>
              <a:defRPr sz="1400" b="0" i="0" u="none" strike="noStrike" cap="none">
                <a:solidFill>
                  <a:srgbClr val="434343"/>
                </a:solidFill>
                <a:latin typeface="Roboto Condensed Light"/>
                <a:ea typeface="Roboto Condensed Light"/>
                <a:cs typeface="Roboto Condensed Light"/>
                <a:sym typeface="Roboto Condensed Light"/>
              </a:defRPr>
            </a:lvl1pPr>
            <a:lvl2pPr marL="914400" marR="0" lvl="1" indent="-304800" algn="l" rtl="0">
              <a:lnSpc>
                <a:spcPct val="115000"/>
              </a:lnSpc>
              <a:spcBef>
                <a:spcPts val="0"/>
              </a:spcBef>
              <a:spcAft>
                <a:spcPts val="0"/>
              </a:spcAft>
              <a:buClr>
                <a:srgbClr val="434343"/>
              </a:buClr>
              <a:buSzPts val="1200"/>
              <a:buFont typeface="Roboto Condensed Light"/>
              <a:buChar char="○"/>
              <a:defRPr sz="1200" b="0" i="0" u="none" strike="noStrike" cap="none">
                <a:solidFill>
                  <a:srgbClr val="434343"/>
                </a:solidFill>
                <a:latin typeface="Roboto Condensed Light"/>
                <a:ea typeface="Roboto Condensed Light"/>
                <a:cs typeface="Roboto Condensed Light"/>
                <a:sym typeface="Roboto Condensed Light"/>
              </a:defRPr>
            </a:lvl2pPr>
            <a:lvl3pPr marL="1371600" marR="0" lvl="2" indent="-304800" algn="l" rtl="0">
              <a:lnSpc>
                <a:spcPct val="115000"/>
              </a:lnSpc>
              <a:spcBef>
                <a:spcPts val="1600"/>
              </a:spcBef>
              <a:spcAft>
                <a:spcPts val="0"/>
              </a:spcAft>
              <a:buClr>
                <a:srgbClr val="434343"/>
              </a:buClr>
              <a:buSzPts val="1200"/>
              <a:buFont typeface="Roboto Condensed Light"/>
              <a:buChar char="■"/>
              <a:defRPr sz="1200" b="0" i="0" u="none" strike="noStrike" cap="none">
                <a:solidFill>
                  <a:srgbClr val="434343"/>
                </a:solidFill>
                <a:latin typeface="Roboto Condensed Light"/>
                <a:ea typeface="Roboto Condensed Light"/>
                <a:cs typeface="Roboto Condensed Light"/>
                <a:sym typeface="Roboto Condensed Light"/>
              </a:defRPr>
            </a:lvl3pPr>
            <a:lvl4pPr marL="1828800" marR="0" lvl="3" indent="-304800" algn="l" rtl="0">
              <a:lnSpc>
                <a:spcPct val="115000"/>
              </a:lnSpc>
              <a:spcBef>
                <a:spcPts val="1600"/>
              </a:spcBef>
              <a:spcAft>
                <a:spcPts val="0"/>
              </a:spcAft>
              <a:buClr>
                <a:srgbClr val="434343"/>
              </a:buClr>
              <a:buSzPts val="1200"/>
              <a:buFont typeface="Roboto Condensed Light"/>
              <a:buChar char="●"/>
              <a:defRPr sz="1200" b="0" i="0" u="none" strike="noStrike" cap="none">
                <a:solidFill>
                  <a:srgbClr val="434343"/>
                </a:solidFill>
                <a:latin typeface="Roboto Condensed Light"/>
                <a:ea typeface="Roboto Condensed Light"/>
                <a:cs typeface="Roboto Condensed Light"/>
                <a:sym typeface="Roboto Condensed Light"/>
              </a:defRPr>
            </a:lvl4pPr>
            <a:lvl5pPr marL="2286000" marR="0" lvl="4" indent="-304800" algn="l" rtl="0">
              <a:lnSpc>
                <a:spcPct val="115000"/>
              </a:lnSpc>
              <a:spcBef>
                <a:spcPts val="1600"/>
              </a:spcBef>
              <a:spcAft>
                <a:spcPts val="0"/>
              </a:spcAft>
              <a:buClr>
                <a:srgbClr val="434343"/>
              </a:buClr>
              <a:buSzPts val="1200"/>
              <a:buFont typeface="Roboto Condensed Light"/>
              <a:buChar char="○"/>
              <a:defRPr sz="1200" b="0" i="0" u="none" strike="noStrike" cap="none">
                <a:solidFill>
                  <a:srgbClr val="434343"/>
                </a:solidFill>
                <a:latin typeface="Roboto Condensed Light"/>
                <a:ea typeface="Roboto Condensed Light"/>
                <a:cs typeface="Roboto Condensed Light"/>
                <a:sym typeface="Roboto Condensed Light"/>
              </a:defRPr>
            </a:lvl5pPr>
            <a:lvl6pPr marL="2743200" marR="0" lvl="5" indent="-304800" algn="l" rtl="0">
              <a:lnSpc>
                <a:spcPct val="115000"/>
              </a:lnSpc>
              <a:spcBef>
                <a:spcPts val="1600"/>
              </a:spcBef>
              <a:spcAft>
                <a:spcPts val="0"/>
              </a:spcAft>
              <a:buClr>
                <a:srgbClr val="434343"/>
              </a:buClr>
              <a:buSzPts val="1200"/>
              <a:buFont typeface="Roboto Condensed Light"/>
              <a:buChar char="■"/>
              <a:defRPr sz="1200" b="0" i="0" u="none" strike="noStrike" cap="none">
                <a:solidFill>
                  <a:srgbClr val="434343"/>
                </a:solidFill>
                <a:latin typeface="Roboto Condensed Light"/>
                <a:ea typeface="Roboto Condensed Light"/>
                <a:cs typeface="Roboto Condensed Light"/>
                <a:sym typeface="Roboto Condensed Light"/>
              </a:defRPr>
            </a:lvl6pPr>
            <a:lvl7pPr marL="3200400" marR="0" lvl="6" indent="-304800" algn="l" rtl="0">
              <a:lnSpc>
                <a:spcPct val="115000"/>
              </a:lnSpc>
              <a:spcBef>
                <a:spcPts val="1600"/>
              </a:spcBef>
              <a:spcAft>
                <a:spcPts val="0"/>
              </a:spcAft>
              <a:buClr>
                <a:srgbClr val="434343"/>
              </a:buClr>
              <a:buSzPts val="1200"/>
              <a:buFont typeface="Roboto Condensed Light"/>
              <a:buChar char="●"/>
              <a:defRPr sz="1200" b="0" i="0" u="none" strike="noStrike" cap="none">
                <a:solidFill>
                  <a:srgbClr val="434343"/>
                </a:solidFill>
                <a:latin typeface="Roboto Condensed Light"/>
                <a:ea typeface="Roboto Condensed Light"/>
                <a:cs typeface="Roboto Condensed Light"/>
                <a:sym typeface="Roboto Condensed Light"/>
              </a:defRPr>
            </a:lvl7pPr>
            <a:lvl8pPr marL="3657600" marR="0" lvl="7" indent="-304800" algn="l" rtl="0">
              <a:lnSpc>
                <a:spcPct val="115000"/>
              </a:lnSpc>
              <a:spcBef>
                <a:spcPts val="1600"/>
              </a:spcBef>
              <a:spcAft>
                <a:spcPts val="0"/>
              </a:spcAft>
              <a:buClr>
                <a:srgbClr val="434343"/>
              </a:buClr>
              <a:buSzPts val="1200"/>
              <a:buFont typeface="Roboto Condensed Light"/>
              <a:buChar char="○"/>
              <a:defRPr sz="1200" b="0" i="0" u="none" strike="noStrike" cap="none">
                <a:solidFill>
                  <a:srgbClr val="434343"/>
                </a:solidFill>
                <a:latin typeface="Roboto Condensed Light"/>
                <a:ea typeface="Roboto Condensed Light"/>
                <a:cs typeface="Roboto Condensed Light"/>
                <a:sym typeface="Roboto Condensed Light"/>
              </a:defRPr>
            </a:lvl8pPr>
            <a:lvl9pPr marL="4114800" marR="0" lvl="8" indent="-304800" algn="l" rtl="0">
              <a:lnSpc>
                <a:spcPct val="115000"/>
              </a:lnSpc>
              <a:spcBef>
                <a:spcPts val="1600"/>
              </a:spcBef>
              <a:spcAft>
                <a:spcPts val="1600"/>
              </a:spcAft>
              <a:buClr>
                <a:srgbClr val="434343"/>
              </a:buClr>
              <a:buSzPts val="1200"/>
              <a:buFont typeface="Roboto Condensed Light"/>
              <a:buChar char="■"/>
              <a:defRPr sz="1200" b="0" i="0" u="none" strike="noStrike" cap="none">
                <a:solidFill>
                  <a:srgbClr val="434343"/>
                </a:solidFill>
                <a:latin typeface="Roboto Condensed Light"/>
                <a:ea typeface="Roboto Condensed Light"/>
                <a:cs typeface="Roboto Condensed Light"/>
                <a:sym typeface="Roboto Condensed Light"/>
              </a:defRPr>
            </a:lvl9pPr>
          </a:lstStyle>
          <a:p>
            <a:pPr marL="444500" indent="-285750">
              <a:spcBef>
                <a:spcPts val="300"/>
              </a:spcBef>
              <a:buSzPts val="1100"/>
            </a:pPr>
            <a:r>
              <a:rPr lang="fr-FR" dirty="0">
                <a:uFill>
                  <a:noFill/>
                </a:uFill>
              </a:rPr>
              <a:t>Fichier XLS avec 1 onglet par Année</a:t>
            </a:r>
          </a:p>
          <a:p>
            <a:pPr marL="444500" indent="-285750">
              <a:spcBef>
                <a:spcPts val="300"/>
              </a:spcBef>
              <a:buSzPts val="1100"/>
            </a:pPr>
            <a:r>
              <a:rPr lang="fr-FR" dirty="0">
                <a:uFill>
                  <a:noFill/>
                </a:uFill>
                <a:sym typeface="Wingdings" panose="05000000000000000000" pitchFamily="2" charset="2"/>
              </a:rPr>
              <a:t> Tableaux à 2 dimensions :  Sexe -Age Vs Départements </a:t>
            </a:r>
          </a:p>
          <a:p>
            <a:pPr marL="158750" indent="0">
              <a:spcBef>
                <a:spcPts val="300"/>
              </a:spcBef>
              <a:buSzPts val="1100"/>
              <a:buNone/>
            </a:pPr>
            <a:r>
              <a:rPr lang="fr-FR" dirty="0">
                <a:uFill>
                  <a:noFill/>
                </a:uFill>
                <a:sym typeface="Wingdings" panose="05000000000000000000" pitchFamily="2" charset="2"/>
              </a:rPr>
              <a:t>	 Retraitement des données en « </a:t>
            </a:r>
            <a:r>
              <a:rPr lang="fr-FR" dirty="0" err="1">
                <a:uFill>
                  <a:noFill/>
                </a:uFill>
                <a:sym typeface="Wingdings" panose="05000000000000000000" pitchFamily="2" charset="2"/>
              </a:rPr>
              <a:t>Tibble</a:t>
            </a:r>
            <a:r>
              <a:rPr lang="fr-FR" dirty="0">
                <a:uFill>
                  <a:noFill/>
                </a:uFill>
                <a:sym typeface="Wingdings" panose="05000000000000000000" pitchFamily="2" charset="2"/>
              </a:rPr>
              <a:t> »</a:t>
            </a:r>
          </a:p>
          <a:p>
            <a:pPr lvl="1" indent="-298450">
              <a:spcBef>
                <a:spcPts val="300"/>
              </a:spcBef>
              <a:buSzPts val="1100"/>
            </a:pPr>
            <a:endParaRPr lang="fr-FR" sz="900" dirty="0"/>
          </a:p>
          <a:p>
            <a:pPr indent="-298450">
              <a:spcBef>
                <a:spcPts val="300"/>
              </a:spcBef>
              <a:buSzPts val="1100"/>
            </a:pPr>
            <a:endParaRPr lang="fr-FR" sz="1100" dirty="0"/>
          </a:p>
        </p:txBody>
      </p:sp>
      <p:sp>
        <p:nvSpPr>
          <p:cNvPr id="13" name="Google Shape;685;p57">
            <a:extLst>
              <a:ext uri="{FF2B5EF4-FFF2-40B4-BE49-F238E27FC236}">
                <a16:creationId xmlns:a16="http://schemas.microsoft.com/office/drawing/2014/main" id="{302DC6BA-223D-4F9A-8BC4-A2422065363A}"/>
              </a:ext>
            </a:extLst>
          </p:cNvPr>
          <p:cNvSpPr txBox="1">
            <a:spLocks/>
          </p:cNvSpPr>
          <p:nvPr/>
        </p:nvSpPr>
        <p:spPr>
          <a:xfrm>
            <a:off x="0" y="81418"/>
            <a:ext cx="7699200" cy="46092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300"/>
              </a:spcBef>
              <a:spcAft>
                <a:spcPts val="0"/>
              </a:spcAft>
              <a:buClr>
                <a:srgbClr val="434343"/>
              </a:buClr>
              <a:buSzPts val="1200"/>
              <a:buFont typeface="Roboto Condensed Light"/>
              <a:buNone/>
              <a:defRPr sz="1200" b="0" i="0" u="none" strike="noStrike" cap="none">
                <a:solidFill>
                  <a:schemeClr val="hlink"/>
                </a:solidFill>
                <a:latin typeface="Roboto Condensed Light"/>
                <a:ea typeface="Roboto Condensed Light"/>
                <a:cs typeface="Roboto Condensed Light"/>
                <a:sym typeface="Roboto Condensed Light"/>
              </a:defRPr>
            </a:lvl1pPr>
            <a:lvl2pPr marL="914400" marR="0" lvl="1" indent="-304800" algn="l" rtl="0">
              <a:lnSpc>
                <a:spcPct val="115000"/>
              </a:lnSpc>
              <a:spcBef>
                <a:spcPts val="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2pPr>
            <a:lvl3pPr marL="1371600" marR="0" lvl="2"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3pPr>
            <a:lvl4pPr marL="1828800" marR="0" lvl="3"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4pPr>
            <a:lvl5pPr marL="2286000" marR="0" lvl="4"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5pPr>
            <a:lvl6pPr marL="2743200" marR="0" lvl="5"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6pPr>
            <a:lvl7pPr marL="3200400" marR="0" lvl="6"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7pPr>
            <a:lvl8pPr marL="3657600" marR="0" lvl="7"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8pPr>
            <a:lvl9pPr marL="4114800" marR="0" lvl="8" indent="-304800" algn="l" rtl="0">
              <a:lnSpc>
                <a:spcPct val="115000"/>
              </a:lnSpc>
              <a:spcBef>
                <a:spcPts val="1600"/>
              </a:spcBef>
              <a:spcAft>
                <a:spcPts val="160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9pPr>
          </a:lstStyle>
          <a:p>
            <a:r>
              <a:rPr lang="fr-FR" sz="1400" b="1" dirty="0">
                <a:solidFill>
                  <a:srgbClr val="434343"/>
                </a:solidFill>
                <a:latin typeface="Exo 2"/>
                <a:ea typeface="Exo 2"/>
                <a:cs typeface="Exo 2"/>
              </a:rPr>
              <a:t>Source &amp; Fiabilité :</a:t>
            </a:r>
            <a:endParaRPr lang="fr-FR" sz="1400" b="1" dirty="0">
              <a:solidFill>
                <a:srgbClr val="0070C0"/>
              </a:solidFill>
              <a:latin typeface="Exo 2"/>
              <a:ea typeface="Exo 2"/>
              <a:cs typeface="Exo 2"/>
            </a:endParaRPr>
          </a:p>
        </p:txBody>
      </p:sp>
      <p:sp>
        <p:nvSpPr>
          <p:cNvPr id="14" name="Google Shape;682;p57">
            <a:extLst>
              <a:ext uri="{FF2B5EF4-FFF2-40B4-BE49-F238E27FC236}">
                <a16:creationId xmlns:a16="http://schemas.microsoft.com/office/drawing/2014/main" id="{3014A278-E4E2-41F5-BEE2-04EA8CAD1B32}"/>
              </a:ext>
            </a:extLst>
          </p:cNvPr>
          <p:cNvSpPr txBox="1">
            <a:spLocks/>
          </p:cNvSpPr>
          <p:nvPr/>
        </p:nvSpPr>
        <p:spPr>
          <a:xfrm>
            <a:off x="406512" y="475286"/>
            <a:ext cx="2010827" cy="74292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rgbClr val="434343"/>
              </a:buClr>
              <a:buSzPts val="1200"/>
              <a:buFont typeface="Roboto Condensed Light"/>
              <a:buChar char="■"/>
              <a:defRPr sz="1400" b="0" i="0" u="none" strike="noStrike" cap="none">
                <a:solidFill>
                  <a:srgbClr val="434343"/>
                </a:solidFill>
                <a:latin typeface="Roboto Condensed Light"/>
                <a:ea typeface="Roboto Condensed Light"/>
                <a:cs typeface="Roboto Condensed Light"/>
                <a:sym typeface="Roboto Condensed Light"/>
              </a:defRPr>
            </a:lvl1pPr>
            <a:lvl2pPr marL="914400" marR="0" lvl="1" indent="-304800" algn="l" rtl="0">
              <a:lnSpc>
                <a:spcPct val="115000"/>
              </a:lnSpc>
              <a:spcBef>
                <a:spcPts val="0"/>
              </a:spcBef>
              <a:spcAft>
                <a:spcPts val="0"/>
              </a:spcAft>
              <a:buClr>
                <a:srgbClr val="434343"/>
              </a:buClr>
              <a:buSzPts val="1200"/>
              <a:buFont typeface="Roboto Condensed Light"/>
              <a:buChar char="○"/>
              <a:defRPr sz="1200" b="0" i="0" u="none" strike="noStrike" cap="none">
                <a:solidFill>
                  <a:srgbClr val="434343"/>
                </a:solidFill>
                <a:latin typeface="Roboto Condensed Light"/>
                <a:ea typeface="Roboto Condensed Light"/>
                <a:cs typeface="Roboto Condensed Light"/>
                <a:sym typeface="Roboto Condensed Light"/>
              </a:defRPr>
            </a:lvl2pPr>
            <a:lvl3pPr marL="1371600" marR="0" lvl="2" indent="-304800" algn="l" rtl="0">
              <a:lnSpc>
                <a:spcPct val="115000"/>
              </a:lnSpc>
              <a:spcBef>
                <a:spcPts val="1600"/>
              </a:spcBef>
              <a:spcAft>
                <a:spcPts val="0"/>
              </a:spcAft>
              <a:buClr>
                <a:srgbClr val="434343"/>
              </a:buClr>
              <a:buSzPts val="1200"/>
              <a:buFont typeface="Roboto Condensed Light"/>
              <a:buChar char="■"/>
              <a:defRPr sz="1200" b="0" i="0" u="none" strike="noStrike" cap="none">
                <a:solidFill>
                  <a:srgbClr val="434343"/>
                </a:solidFill>
                <a:latin typeface="Roboto Condensed Light"/>
                <a:ea typeface="Roboto Condensed Light"/>
                <a:cs typeface="Roboto Condensed Light"/>
                <a:sym typeface="Roboto Condensed Light"/>
              </a:defRPr>
            </a:lvl3pPr>
            <a:lvl4pPr marL="1828800" marR="0" lvl="3" indent="-304800" algn="l" rtl="0">
              <a:lnSpc>
                <a:spcPct val="115000"/>
              </a:lnSpc>
              <a:spcBef>
                <a:spcPts val="1600"/>
              </a:spcBef>
              <a:spcAft>
                <a:spcPts val="0"/>
              </a:spcAft>
              <a:buClr>
                <a:srgbClr val="434343"/>
              </a:buClr>
              <a:buSzPts val="1200"/>
              <a:buFont typeface="Roboto Condensed Light"/>
              <a:buChar char="●"/>
              <a:defRPr sz="1200" b="0" i="0" u="none" strike="noStrike" cap="none">
                <a:solidFill>
                  <a:srgbClr val="434343"/>
                </a:solidFill>
                <a:latin typeface="Roboto Condensed Light"/>
                <a:ea typeface="Roboto Condensed Light"/>
                <a:cs typeface="Roboto Condensed Light"/>
                <a:sym typeface="Roboto Condensed Light"/>
              </a:defRPr>
            </a:lvl4pPr>
            <a:lvl5pPr marL="2286000" marR="0" lvl="4" indent="-304800" algn="l" rtl="0">
              <a:lnSpc>
                <a:spcPct val="115000"/>
              </a:lnSpc>
              <a:spcBef>
                <a:spcPts val="1600"/>
              </a:spcBef>
              <a:spcAft>
                <a:spcPts val="0"/>
              </a:spcAft>
              <a:buClr>
                <a:srgbClr val="434343"/>
              </a:buClr>
              <a:buSzPts val="1200"/>
              <a:buFont typeface="Roboto Condensed Light"/>
              <a:buChar char="○"/>
              <a:defRPr sz="1200" b="0" i="0" u="none" strike="noStrike" cap="none">
                <a:solidFill>
                  <a:srgbClr val="434343"/>
                </a:solidFill>
                <a:latin typeface="Roboto Condensed Light"/>
                <a:ea typeface="Roboto Condensed Light"/>
                <a:cs typeface="Roboto Condensed Light"/>
                <a:sym typeface="Roboto Condensed Light"/>
              </a:defRPr>
            </a:lvl5pPr>
            <a:lvl6pPr marL="2743200" marR="0" lvl="5" indent="-304800" algn="l" rtl="0">
              <a:lnSpc>
                <a:spcPct val="115000"/>
              </a:lnSpc>
              <a:spcBef>
                <a:spcPts val="1600"/>
              </a:spcBef>
              <a:spcAft>
                <a:spcPts val="0"/>
              </a:spcAft>
              <a:buClr>
                <a:srgbClr val="434343"/>
              </a:buClr>
              <a:buSzPts val="1200"/>
              <a:buFont typeface="Roboto Condensed Light"/>
              <a:buChar char="■"/>
              <a:defRPr sz="1200" b="0" i="0" u="none" strike="noStrike" cap="none">
                <a:solidFill>
                  <a:srgbClr val="434343"/>
                </a:solidFill>
                <a:latin typeface="Roboto Condensed Light"/>
                <a:ea typeface="Roboto Condensed Light"/>
                <a:cs typeface="Roboto Condensed Light"/>
                <a:sym typeface="Roboto Condensed Light"/>
              </a:defRPr>
            </a:lvl6pPr>
            <a:lvl7pPr marL="3200400" marR="0" lvl="6" indent="-304800" algn="l" rtl="0">
              <a:lnSpc>
                <a:spcPct val="115000"/>
              </a:lnSpc>
              <a:spcBef>
                <a:spcPts val="1600"/>
              </a:spcBef>
              <a:spcAft>
                <a:spcPts val="0"/>
              </a:spcAft>
              <a:buClr>
                <a:srgbClr val="434343"/>
              </a:buClr>
              <a:buSzPts val="1200"/>
              <a:buFont typeface="Roboto Condensed Light"/>
              <a:buChar char="●"/>
              <a:defRPr sz="1200" b="0" i="0" u="none" strike="noStrike" cap="none">
                <a:solidFill>
                  <a:srgbClr val="434343"/>
                </a:solidFill>
                <a:latin typeface="Roboto Condensed Light"/>
                <a:ea typeface="Roboto Condensed Light"/>
                <a:cs typeface="Roboto Condensed Light"/>
                <a:sym typeface="Roboto Condensed Light"/>
              </a:defRPr>
            </a:lvl7pPr>
            <a:lvl8pPr marL="3657600" marR="0" lvl="7" indent="-304800" algn="l" rtl="0">
              <a:lnSpc>
                <a:spcPct val="115000"/>
              </a:lnSpc>
              <a:spcBef>
                <a:spcPts val="1600"/>
              </a:spcBef>
              <a:spcAft>
                <a:spcPts val="0"/>
              </a:spcAft>
              <a:buClr>
                <a:srgbClr val="434343"/>
              </a:buClr>
              <a:buSzPts val="1200"/>
              <a:buFont typeface="Roboto Condensed Light"/>
              <a:buChar char="○"/>
              <a:defRPr sz="1200" b="0" i="0" u="none" strike="noStrike" cap="none">
                <a:solidFill>
                  <a:srgbClr val="434343"/>
                </a:solidFill>
                <a:latin typeface="Roboto Condensed Light"/>
                <a:ea typeface="Roboto Condensed Light"/>
                <a:cs typeface="Roboto Condensed Light"/>
                <a:sym typeface="Roboto Condensed Light"/>
              </a:defRPr>
            </a:lvl8pPr>
            <a:lvl9pPr marL="4114800" marR="0" lvl="8" indent="-304800" algn="l" rtl="0">
              <a:lnSpc>
                <a:spcPct val="115000"/>
              </a:lnSpc>
              <a:spcBef>
                <a:spcPts val="1600"/>
              </a:spcBef>
              <a:spcAft>
                <a:spcPts val="1600"/>
              </a:spcAft>
              <a:buClr>
                <a:srgbClr val="434343"/>
              </a:buClr>
              <a:buSzPts val="1200"/>
              <a:buFont typeface="Roboto Condensed Light"/>
              <a:buChar char="■"/>
              <a:defRPr sz="1200" b="0" i="0" u="none" strike="noStrike" cap="none">
                <a:solidFill>
                  <a:srgbClr val="434343"/>
                </a:solidFill>
                <a:latin typeface="Roboto Condensed Light"/>
                <a:ea typeface="Roboto Condensed Light"/>
                <a:cs typeface="Roboto Condensed Light"/>
                <a:sym typeface="Roboto Condensed Light"/>
              </a:defRPr>
            </a:lvl9pPr>
          </a:lstStyle>
          <a:p>
            <a:pPr marL="444500" indent="-285750">
              <a:lnSpc>
                <a:spcPct val="100000"/>
              </a:lnSpc>
              <a:spcBef>
                <a:spcPts val="300"/>
              </a:spcBef>
              <a:buSzPts val="1100"/>
            </a:pPr>
            <a:r>
              <a:rPr lang="fr-FR" dirty="0">
                <a:uFill>
                  <a:noFill/>
                </a:uFill>
              </a:rPr>
              <a:t>Insee,</a:t>
            </a:r>
          </a:p>
          <a:p>
            <a:pPr marL="444500" indent="-285750">
              <a:lnSpc>
                <a:spcPct val="100000"/>
              </a:lnSpc>
              <a:spcBef>
                <a:spcPts val="300"/>
              </a:spcBef>
              <a:buSzPts val="1100"/>
            </a:pPr>
            <a:r>
              <a:rPr lang="fr-FR" dirty="0">
                <a:uFill>
                  <a:noFill/>
                </a:uFill>
                <a:sym typeface="Wingdings" panose="05000000000000000000" pitchFamily="2" charset="2"/>
              </a:rPr>
              <a:t>Fiable</a:t>
            </a:r>
          </a:p>
          <a:p>
            <a:pPr marL="444500" indent="-285750">
              <a:lnSpc>
                <a:spcPct val="100000"/>
              </a:lnSpc>
              <a:spcBef>
                <a:spcPts val="300"/>
              </a:spcBef>
              <a:buSzPts val="1100"/>
            </a:pPr>
            <a:r>
              <a:rPr lang="fr-FR" dirty="0">
                <a:uFill>
                  <a:noFill/>
                </a:uFill>
                <a:sym typeface="Wingdings" panose="05000000000000000000" pitchFamily="2" charset="2"/>
              </a:rPr>
              <a:t>MAJ ( 1/01/21</a:t>
            </a:r>
          </a:p>
          <a:p>
            <a:pPr lvl="1" indent="-298450">
              <a:lnSpc>
                <a:spcPct val="100000"/>
              </a:lnSpc>
              <a:spcBef>
                <a:spcPts val="300"/>
              </a:spcBef>
              <a:buSzPts val="1100"/>
            </a:pPr>
            <a:endParaRPr lang="fr-FR" sz="900" dirty="0"/>
          </a:p>
          <a:p>
            <a:pPr indent="-298450">
              <a:lnSpc>
                <a:spcPct val="100000"/>
              </a:lnSpc>
              <a:spcBef>
                <a:spcPts val="300"/>
              </a:spcBef>
              <a:buSzPts val="1100"/>
            </a:pPr>
            <a:endParaRPr lang="fr-FR" sz="1100" dirty="0"/>
          </a:p>
        </p:txBody>
      </p:sp>
    </p:spTree>
    <p:extLst>
      <p:ext uri="{BB962C8B-B14F-4D97-AF65-F5344CB8AC3E}">
        <p14:creationId xmlns:p14="http://schemas.microsoft.com/office/powerpoint/2010/main" val="4828172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682" name="Google Shape;682;p57"/>
          <p:cNvSpPr txBox="1">
            <a:spLocks noGrp="1"/>
          </p:cNvSpPr>
          <p:nvPr>
            <p:ph type="body" idx="1"/>
          </p:nvPr>
        </p:nvSpPr>
        <p:spPr>
          <a:xfrm>
            <a:off x="722375" y="1539677"/>
            <a:ext cx="3551175" cy="3156300"/>
          </a:xfrm>
          <a:prstGeom prst="rect">
            <a:avLst/>
          </a:prstGeom>
        </p:spPr>
        <p:txBody>
          <a:bodyPr spcFirstLastPara="1" wrap="square" lIns="91425" tIns="91425" rIns="91425" bIns="91425" anchor="t" anchorCtr="0">
            <a:noAutofit/>
          </a:bodyPr>
          <a:lstStyle/>
          <a:p>
            <a:pPr indent="-298450">
              <a:spcBef>
                <a:spcPts val="300"/>
              </a:spcBef>
              <a:buSzPts val="1100"/>
            </a:pPr>
            <a:r>
              <a:rPr lang="fr-FR" sz="1300" dirty="0">
                <a:uFill>
                  <a:noFill/>
                </a:uFill>
              </a:rPr>
              <a:t>62 Stations météo (</a:t>
            </a:r>
            <a:r>
              <a:rPr lang="fr-FR" sz="1300" dirty="0" err="1">
                <a:uFill>
                  <a:noFill/>
                </a:uFill>
              </a:rPr>
              <a:t>lat</a:t>
            </a:r>
            <a:r>
              <a:rPr lang="fr-FR" sz="1300" dirty="0">
                <a:uFill>
                  <a:noFill/>
                </a:uFill>
              </a:rPr>
              <a:t>, </a:t>
            </a:r>
            <a:r>
              <a:rPr lang="fr-FR" sz="1300" dirty="0" err="1">
                <a:uFill>
                  <a:noFill/>
                </a:uFill>
              </a:rPr>
              <a:t>lng</a:t>
            </a:r>
            <a:r>
              <a:rPr lang="fr-FR" sz="1300" dirty="0">
                <a:uFill>
                  <a:noFill/>
                </a:uFill>
              </a:rPr>
              <a:t>) </a:t>
            </a:r>
          </a:p>
          <a:p>
            <a:pPr indent="-298450">
              <a:spcBef>
                <a:spcPts val="300"/>
              </a:spcBef>
              <a:buSzPts val="1100"/>
            </a:pPr>
            <a:r>
              <a:rPr lang="fr-FR" sz="1300" dirty="0">
                <a:uFill>
                  <a:noFill/>
                </a:uFill>
              </a:rPr>
              <a:t>6-7 relevés par jour </a:t>
            </a:r>
          </a:p>
          <a:p>
            <a:pPr indent="-298450">
              <a:spcBef>
                <a:spcPts val="300"/>
              </a:spcBef>
              <a:buSzPts val="1100"/>
            </a:pPr>
            <a:r>
              <a:rPr lang="fr-FR" sz="1300" dirty="0">
                <a:uFill>
                  <a:noFill/>
                </a:uFill>
              </a:rPr>
              <a:t>Relier les données météo à la commune d’accident</a:t>
            </a:r>
          </a:p>
          <a:p>
            <a:pPr marL="444500" indent="-285750">
              <a:spcBef>
                <a:spcPts val="300"/>
              </a:spcBef>
              <a:buSzPts val="1100"/>
              <a:buFont typeface="Wingdings" panose="05000000000000000000" pitchFamily="2" charset="2"/>
              <a:buChar char="è"/>
            </a:pPr>
            <a:r>
              <a:rPr lang="fr-FR" sz="1300" dirty="0">
                <a:solidFill>
                  <a:srgbClr val="0070C0"/>
                </a:solidFill>
                <a:uFill>
                  <a:noFill/>
                </a:uFill>
              </a:rPr>
              <a:t>Attribuer a chaque commune une station météo le plus proche a distance vol-oiseau</a:t>
            </a:r>
          </a:p>
          <a:p>
            <a:pPr marL="444500" indent="-285750">
              <a:spcBef>
                <a:spcPts val="300"/>
              </a:spcBef>
              <a:buSzPts val="1100"/>
              <a:buFont typeface="Wingdings" panose="05000000000000000000" pitchFamily="2" charset="2"/>
              <a:buChar char="è"/>
            </a:pPr>
            <a:r>
              <a:rPr lang="fr-FR" sz="1300" dirty="0">
                <a:solidFill>
                  <a:srgbClr val="0070C0"/>
                </a:solidFill>
                <a:uFill>
                  <a:noFill/>
                </a:uFill>
              </a:rPr>
              <a:t>Trouver la date de l’accident et prendre le relevé de l’heure la plus proche</a:t>
            </a:r>
          </a:p>
        </p:txBody>
      </p:sp>
      <p:sp>
        <p:nvSpPr>
          <p:cNvPr id="683" name="Google Shape;683;p57"/>
          <p:cNvSpPr txBox="1">
            <a:spLocks noGrp="1"/>
          </p:cNvSpPr>
          <p:nvPr>
            <p:ph type="ctrTitle"/>
          </p:nvPr>
        </p:nvSpPr>
        <p:spPr>
          <a:xfrm>
            <a:off x="722375" y="372700"/>
            <a:ext cx="3369149" cy="526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SOURCE 3 </a:t>
            </a:r>
            <a:endParaRPr dirty="0"/>
          </a:p>
        </p:txBody>
      </p:sp>
      <p:sp>
        <p:nvSpPr>
          <p:cNvPr id="685" name="Google Shape;685;p57"/>
          <p:cNvSpPr txBox="1">
            <a:spLocks noGrp="1"/>
          </p:cNvSpPr>
          <p:nvPr>
            <p:ph type="subTitle" idx="3"/>
          </p:nvPr>
        </p:nvSpPr>
        <p:spPr>
          <a:xfrm>
            <a:off x="533400" y="974702"/>
            <a:ext cx="7699200" cy="399900"/>
          </a:xfrm>
          <a:prstGeom prst="rect">
            <a:avLst/>
          </a:prstGeom>
        </p:spPr>
        <p:txBody>
          <a:bodyPr spcFirstLastPara="1" wrap="square" lIns="91425" tIns="91425" rIns="91425" bIns="91425" anchor="t" anchorCtr="0">
            <a:noAutofit/>
          </a:bodyPr>
          <a:lstStyle/>
          <a:p>
            <a:r>
              <a:rPr lang="fr-FR" sz="1400" b="1" dirty="0">
                <a:solidFill>
                  <a:srgbClr val="434343"/>
                </a:solidFill>
                <a:latin typeface="Exo 2"/>
                <a:ea typeface="Exo 2"/>
                <a:cs typeface="Exo 2"/>
              </a:rPr>
              <a:t>Observation météorologique historiques France métropole</a:t>
            </a:r>
          </a:p>
        </p:txBody>
      </p:sp>
      <p:sp>
        <p:nvSpPr>
          <p:cNvPr id="6" name="Google Shape;683;p57"/>
          <p:cNvSpPr txBox="1">
            <a:spLocks/>
          </p:cNvSpPr>
          <p:nvPr/>
        </p:nvSpPr>
        <p:spPr>
          <a:xfrm>
            <a:off x="4832400" y="-47050"/>
            <a:ext cx="5214300" cy="946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434343"/>
              </a:buClr>
              <a:buSzPts val="2400"/>
              <a:buFont typeface="Exo 2"/>
              <a:buNone/>
              <a:defRPr sz="2400" b="1" i="0" u="none" strike="noStrike" cap="none">
                <a:solidFill>
                  <a:srgbClr val="434343"/>
                </a:solidFill>
                <a:latin typeface="Exo 2"/>
                <a:ea typeface="Exo 2"/>
                <a:cs typeface="Exo 2"/>
                <a:sym typeface="Exo 2"/>
              </a:defRPr>
            </a:lvl1pPr>
            <a:lvl2pPr marR="0" lvl="1"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2pPr>
            <a:lvl3pPr marR="0" lvl="2"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3pPr>
            <a:lvl4pPr marR="0" lvl="3"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4pPr>
            <a:lvl5pPr marR="0" lvl="4"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5pPr>
            <a:lvl6pPr marR="0" lvl="5"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6pPr>
            <a:lvl7pPr marR="0" lvl="6"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7pPr>
            <a:lvl8pPr marR="0" lvl="7"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8pPr>
            <a:lvl9pPr marR="0" lvl="8"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9pPr>
          </a:lstStyle>
          <a:p>
            <a:r>
              <a:rPr lang="fr-FR" dirty="0"/>
              <a:t>SOURCES des données</a:t>
            </a:r>
          </a:p>
        </p:txBody>
      </p:sp>
      <p:sp>
        <p:nvSpPr>
          <p:cNvPr id="3" name="AutoShape 2" descr="Météo-France — Wikipédia"/>
          <p:cNvSpPr>
            <a:spLocks noChangeAspect="1" noChangeArrowheads="1"/>
          </p:cNvSpPr>
          <p:nvPr/>
        </p:nvSpPr>
        <p:spPr bwMode="auto">
          <a:xfrm>
            <a:off x="155575" y="-1028700"/>
            <a:ext cx="2143125" cy="214312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pic>
        <p:nvPicPr>
          <p:cNvPr id="5" name="Image 4"/>
          <p:cNvPicPr>
            <a:picLocks noChangeAspect="1"/>
          </p:cNvPicPr>
          <p:nvPr/>
        </p:nvPicPr>
        <p:blipFill>
          <a:blip r:embed="rId3"/>
          <a:stretch>
            <a:fillRect/>
          </a:stretch>
        </p:blipFill>
        <p:spPr>
          <a:xfrm>
            <a:off x="2294000" y="212702"/>
            <a:ext cx="1143000" cy="762000"/>
          </a:xfrm>
          <a:prstGeom prst="rect">
            <a:avLst/>
          </a:prstGeom>
        </p:spPr>
      </p:pic>
      <p:sp>
        <p:nvSpPr>
          <p:cNvPr id="14" name="Google Shape;682;p57"/>
          <p:cNvSpPr txBox="1">
            <a:spLocks noGrp="1"/>
          </p:cNvSpPr>
          <p:nvPr>
            <p:ph type="body" idx="1"/>
          </p:nvPr>
        </p:nvSpPr>
        <p:spPr>
          <a:xfrm>
            <a:off x="722375" y="3863800"/>
            <a:ext cx="4576825" cy="3156300"/>
          </a:xfrm>
          <a:prstGeom prst="rect">
            <a:avLst/>
          </a:prstGeom>
        </p:spPr>
        <p:txBody>
          <a:bodyPr spcFirstLastPara="1" wrap="square" lIns="91425" tIns="91425" rIns="91425" bIns="91425" anchor="t" anchorCtr="0">
            <a:noAutofit/>
          </a:bodyPr>
          <a:lstStyle/>
          <a:p>
            <a:pPr indent="-298450">
              <a:spcBef>
                <a:spcPts val="300"/>
              </a:spcBef>
              <a:buSzPts val="1100"/>
            </a:pPr>
            <a:r>
              <a:rPr lang="fr-FR" sz="1300" dirty="0">
                <a:uFill>
                  <a:noFill/>
                </a:uFill>
                <a:sym typeface="Wingdings" panose="05000000000000000000" pitchFamily="2" charset="2"/>
              </a:rPr>
              <a:t>Enrichissement de 7 variables quantitative continues</a:t>
            </a:r>
          </a:p>
          <a:p>
            <a:pPr marL="444500" lvl="1" indent="-285750">
              <a:spcBef>
                <a:spcPts val="300"/>
              </a:spcBef>
              <a:buSzPts val="1100"/>
              <a:buFont typeface="Wingdings" panose="05000000000000000000" pitchFamily="2" charset="2"/>
              <a:buChar char="è"/>
            </a:pPr>
            <a:r>
              <a:rPr lang="fr-FR" sz="1300" dirty="0">
                <a:solidFill>
                  <a:srgbClr val="0070C0"/>
                </a:solidFill>
                <a:uFill>
                  <a:noFill/>
                </a:uFill>
              </a:rPr>
              <a:t>Température, Vitesse vent, Rafales, Humidité, rosée, Precipitations_24H, Variation pression</a:t>
            </a:r>
          </a:p>
        </p:txBody>
      </p:sp>
      <p:pic>
        <p:nvPicPr>
          <p:cNvPr id="11" name="Image 10"/>
          <p:cNvPicPr>
            <a:picLocks noChangeAspect="1"/>
          </p:cNvPicPr>
          <p:nvPr/>
        </p:nvPicPr>
        <p:blipFill>
          <a:blip r:embed="rId4"/>
          <a:stretch>
            <a:fillRect/>
          </a:stretch>
        </p:blipFill>
        <p:spPr>
          <a:xfrm>
            <a:off x="4226356" y="1520063"/>
            <a:ext cx="4839769" cy="2764977"/>
          </a:xfrm>
          <a:prstGeom prst="rect">
            <a:avLst/>
          </a:prstGeom>
        </p:spPr>
      </p:pic>
      <p:pic>
        <p:nvPicPr>
          <p:cNvPr id="7" name="Image 6"/>
          <p:cNvPicPr>
            <a:picLocks noChangeAspect="1"/>
          </p:cNvPicPr>
          <p:nvPr/>
        </p:nvPicPr>
        <p:blipFill>
          <a:blip r:embed="rId5"/>
          <a:stretch>
            <a:fillRect/>
          </a:stretch>
        </p:blipFill>
        <p:spPr>
          <a:xfrm>
            <a:off x="5126787" y="1721814"/>
            <a:ext cx="2831785" cy="1842486"/>
          </a:xfrm>
          <a:prstGeom prst="rect">
            <a:avLst/>
          </a:prstGeom>
        </p:spPr>
      </p:pic>
      <p:pic>
        <p:nvPicPr>
          <p:cNvPr id="8" name="Image 7"/>
          <p:cNvPicPr>
            <a:picLocks noChangeAspect="1"/>
          </p:cNvPicPr>
          <p:nvPr/>
        </p:nvPicPr>
        <p:blipFill>
          <a:blip r:embed="rId6"/>
          <a:stretch>
            <a:fillRect/>
          </a:stretch>
        </p:blipFill>
        <p:spPr>
          <a:xfrm>
            <a:off x="7353734" y="1837829"/>
            <a:ext cx="611188" cy="316552"/>
          </a:xfrm>
          <a:prstGeom prst="rect">
            <a:avLst/>
          </a:prstGeom>
        </p:spPr>
      </p:pic>
      <p:sp>
        <p:nvSpPr>
          <p:cNvPr id="9" name="ZoneTexte 8"/>
          <p:cNvSpPr txBox="1"/>
          <p:nvPr/>
        </p:nvSpPr>
        <p:spPr>
          <a:xfrm>
            <a:off x="5069181" y="3266455"/>
            <a:ext cx="3086100" cy="307777"/>
          </a:xfrm>
          <a:prstGeom prst="rect">
            <a:avLst/>
          </a:prstGeom>
          <a:noFill/>
        </p:spPr>
        <p:txBody>
          <a:bodyPr wrap="square" rtlCol="0">
            <a:spAutoFit/>
          </a:bodyPr>
          <a:lstStyle/>
          <a:p>
            <a:r>
              <a:rPr lang="fr-FR" sz="1100" dirty="0">
                <a:solidFill>
                  <a:srgbClr val="434343"/>
                </a:solidFill>
                <a:uFill>
                  <a:noFill/>
                </a:uFill>
                <a:latin typeface="Roboto Condensed Light"/>
                <a:ea typeface="Roboto Condensed Light"/>
                <a:cs typeface="Roboto Condensed Light"/>
              </a:rPr>
              <a:t>Fond de carte</a:t>
            </a:r>
            <a:r>
              <a:rPr lang="fr-FR" dirty="0"/>
              <a:t> </a:t>
            </a:r>
            <a:r>
              <a:rPr lang="fr-FR" sz="1100" dirty="0">
                <a:solidFill>
                  <a:srgbClr val="434343"/>
                </a:solidFill>
                <a:uFill>
                  <a:noFill/>
                </a:uFill>
                <a:latin typeface="Roboto Condensed Light"/>
                <a:ea typeface="Roboto Condensed Light"/>
                <a:cs typeface="Roboto Condensed Light"/>
                <a:sym typeface="Roboto Condensed Light"/>
              </a:rPr>
              <a:t>commune</a:t>
            </a:r>
            <a:r>
              <a:rPr lang="fr-FR" dirty="0"/>
              <a:t> </a:t>
            </a:r>
            <a:r>
              <a:rPr lang="fr-FR" sz="1100" dirty="0">
                <a:solidFill>
                  <a:srgbClr val="434343"/>
                </a:solidFill>
                <a:uFill>
                  <a:noFill/>
                </a:uFill>
                <a:latin typeface="Roboto Condensed Light"/>
                <a:ea typeface="Roboto Condensed Light"/>
                <a:cs typeface="Roboto Condensed Light"/>
              </a:rPr>
              <a:t>INSEE</a:t>
            </a:r>
          </a:p>
        </p:txBody>
      </p:sp>
    </p:spTree>
    <p:extLst>
      <p:ext uri="{BB962C8B-B14F-4D97-AF65-F5344CB8AC3E}">
        <p14:creationId xmlns:p14="http://schemas.microsoft.com/office/powerpoint/2010/main" val="961948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8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85">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82">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82">
                                            <p:txEl>
                                              <p:pRg st="1" end="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82">
                                            <p:txEl>
                                              <p:pRg st="2" end="2"/>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nodeType="clickEffect">
                                  <p:stCondLst>
                                    <p:cond delay="0"/>
                                  </p:stCondLst>
                                  <p:childTnLst>
                                    <p:set>
                                      <p:cBhvr>
                                        <p:cTn id="32" dur="1" fill="hold">
                                          <p:stCondLst>
                                            <p:cond delay="0"/>
                                          </p:stCondLst>
                                        </p:cTn>
                                        <p:tgtEl>
                                          <p:spTgt spid="11"/>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682">
                                            <p:txEl>
                                              <p:pRg st="3" end="3"/>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682">
                                            <p:txEl>
                                              <p:pRg st="4" end="4"/>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4">
                                            <p:txEl>
                                              <p:pRg st="0" end="0"/>
                                            </p:txEl>
                                          </p:spTgt>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2" grpId="0" uiExpand="1" build="p"/>
      <p:bldP spid="683" grpId="0"/>
      <p:bldP spid="685" grpId="0" build="p"/>
      <p:bldP spid="9" grpId="0"/>
    </p:bldLst>
  </p:timing>
</p:sld>
</file>

<file path=ppt/theme/theme1.xml><?xml version="1.0" encoding="utf-8"?>
<a:theme xmlns:a="http://schemas.openxmlformats.org/drawingml/2006/main" name="Tech Newsletter XL by Slidesgo">
  <a:themeElements>
    <a:clrScheme name="Simple Light">
      <a:dk1>
        <a:srgbClr val="000000"/>
      </a:dk1>
      <a:lt1>
        <a:srgbClr val="FFFFFF"/>
      </a:lt1>
      <a:dk2>
        <a:srgbClr val="595959"/>
      </a:dk2>
      <a:lt2>
        <a:srgbClr val="EEEEEE"/>
      </a:lt2>
      <a:accent1>
        <a:srgbClr val="F3F3F3"/>
      </a:accent1>
      <a:accent2>
        <a:srgbClr val="D9D9D9"/>
      </a:accent2>
      <a:accent3>
        <a:srgbClr val="B7B7B7"/>
      </a:accent3>
      <a:accent4>
        <a:srgbClr val="999999"/>
      </a:accent4>
      <a:accent5>
        <a:srgbClr val="666666"/>
      </a:accent5>
      <a:accent6>
        <a:srgbClr val="000000"/>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1513</TotalTime>
  <Words>2834</Words>
  <Application>Microsoft Office PowerPoint</Application>
  <PresentationFormat>Affichage à l'écran (16:9)</PresentationFormat>
  <Paragraphs>390</Paragraphs>
  <Slides>33</Slides>
  <Notes>33</Notes>
  <HiddenSlides>0</HiddenSlides>
  <MMClips>0</MMClips>
  <ScaleCrop>false</ScaleCrop>
  <HeadingPairs>
    <vt:vector size="6" baseType="variant">
      <vt:variant>
        <vt:lpstr>Polices utilisées</vt:lpstr>
      </vt:variant>
      <vt:variant>
        <vt:i4>8</vt:i4>
      </vt:variant>
      <vt:variant>
        <vt:lpstr>Thème</vt:lpstr>
      </vt:variant>
      <vt:variant>
        <vt:i4>1</vt:i4>
      </vt:variant>
      <vt:variant>
        <vt:lpstr>Titres des diapositives</vt:lpstr>
      </vt:variant>
      <vt:variant>
        <vt:i4>33</vt:i4>
      </vt:variant>
    </vt:vector>
  </HeadingPairs>
  <TitlesOfParts>
    <vt:vector size="42" baseType="lpstr">
      <vt:lpstr>Arial</vt:lpstr>
      <vt:lpstr>Fira Sans Extra Condensed Medium</vt:lpstr>
      <vt:lpstr>Nunito Light</vt:lpstr>
      <vt:lpstr>Roboto Condensed Light</vt:lpstr>
      <vt:lpstr>Roboto Condensed</vt:lpstr>
      <vt:lpstr>Wingdings</vt:lpstr>
      <vt:lpstr>Exo 2</vt:lpstr>
      <vt:lpstr>Quattrocento Sans</vt:lpstr>
      <vt:lpstr>Tech Newsletter XL by Slidesgo</vt:lpstr>
      <vt:lpstr>Titre à Définir</vt:lpstr>
      <vt:lpstr>TABLE OF CONTENTS (version détaillée, pour nous)</vt:lpstr>
      <vt:lpstr>TABLE OF CONTENTS</vt:lpstr>
      <vt:lpstr>Contexte général</vt:lpstr>
      <vt:lpstr>Contexte général (A finaliser)</vt:lpstr>
      <vt:lpstr>Data sources &amp; problématiques</vt:lpstr>
      <vt:lpstr>SOURCE 1 </vt:lpstr>
      <vt:lpstr>Présentation PowerPoint</vt:lpstr>
      <vt:lpstr>SOURCE 3 </vt:lpstr>
      <vt:lpstr>1st Problématique</vt:lpstr>
      <vt:lpstr>2nd Problématique</vt:lpstr>
      <vt:lpstr> Data pre-processing &amp; Statistique Descriptif</vt:lpstr>
      <vt:lpstr>Data pre-processing</vt:lpstr>
      <vt:lpstr>Statistique Descriptif </vt:lpstr>
      <vt:lpstr>Statistique Descriptif – Taux Accident</vt:lpstr>
      <vt:lpstr>Statistique Descriptif - Taux Accident</vt:lpstr>
      <vt:lpstr>Statistique Descriptif – Gravité Moyenne</vt:lpstr>
      <vt:lpstr>Feature engineering &amp; Modélisation </vt:lpstr>
      <vt:lpstr>Présentation PowerPoint</vt:lpstr>
      <vt:lpstr>Feature engineering : 5 recipes</vt:lpstr>
      <vt:lpstr>Modélisation</vt:lpstr>
      <vt:lpstr>Présentation PowerPoint</vt:lpstr>
      <vt:lpstr>Présentation PowerPoint</vt:lpstr>
      <vt:lpstr>Présentation PowerPoint</vt:lpstr>
      <vt:lpstr>Présentation PowerPoint</vt:lpstr>
      <vt:lpstr>Présentation PowerPoint</vt:lpstr>
      <vt:lpstr>Interpretable Machine Learning </vt:lpstr>
      <vt:lpstr>Variables “contributeurs” de la prédiction </vt:lpstr>
      <vt:lpstr>Data Visualisation</vt:lpstr>
      <vt:lpstr>Discussion et pespectives</vt:lpstr>
      <vt:lpstr>Discussion (A compléter)</vt:lpstr>
      <vt:lpstr>Proposition (A regarder et compléter)</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TECH NEWSLETTER</dc:title>
  <dc:creator>Gao, Fei</dc:creator>
  <cp:lastModifiedBy>LAUZEVIS Stéphane</cp:lastModifiedBy>
  <cp:revision>157</cp:revision>
  <dcterms:modified xsi:type="dcterms:W3CDTF">2021-06-18T20:27:48Z</dcterms:modified>
</cp:coreProperties>
</file>